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webextensions/webextension1.xml" ContentType="application/vnd.ms-office.webextension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webextensions/webextension2.xml" ContentType="application/vnd.ms-office.webextension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autoCompressPictures="0">
  <p:sldMasterIdLst>
    <p:sldMasterId id="2147483648" r:id="rId1"/>
  </p:sldMasterIdLst>
  <p:notesMasterIdLst>
    <p:notesMasterId r:id="rId34"/>
  </p:notesMasterIdLst>
  <p:sldIdLst>
    <p:sldId id="256" r:id="rId2"/>
    <p:sldId id="304" r:id="rId3"/>
    <p:sldId id="294" r:id="rId4"/>
    <p:sldId id="260" r:id="rId5"/>
    <p:sldId id="307" r:id="rId6"/>
    <p:sldId id="263" r:id="rId7"/>
    <p:sldId id="313" r:id="rId8"/>
    <p:sldId id="345" r:id="rId9"/>
    <p:sldId id="319" r:id="rId10"/>
    <p:sldId id="268" r:id="rId11"/>
    <p:sldId id="267" r:id="rId12"/>
    <p:sldId id="308" r:id="rId13"/>
    <p:sldId id="346" r:id="rId14"/>
    <p:sldId id="277" r:id="rId15"/>
    <p:sldId id="269" r:id="rId16"/>
    <p:sldId id="270" r:id="rId17"/>
    <p:sldId id="271" r:id="rId18"/>
    <p:sldId id="272" r:id="rId19"/>
    <p:sldId id="273" r:id="rId20"/>
    <p:sldId id="347" r:id="rId21"/>
    <p:sldId id="278" r:id="rId22"/>
    <p:sldId id="321" r:id="rId23"/>
    <p:sldId id="322" r:id="rId24"/>
    <p:sldId id="323" r:id="rId25"/>
    <p:sldId id="324" r:id="rId26"/>
    <p:sldId id="325" r:id="rId27"/>
    <p:sldId id="284" r:id="rId28"/>
    <p:sldId id="326" r:id="rId29"/>
    <p:sldId id="327" r:id="rId30"/>
    <p:sldId id="287" r:id="rId31"/>
    <p:sldId id="328" r:id="rId32"/>
    <p:sldId id="290" r:id="rId33"/>
  </p:sldIdLst>
  <p:sldSz cx="9144000" cy="6858000" type="screen4x3"/>
  <p:notesSz cx="9601200" cy="7315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57" roundtripDataSignature="AMtx7miQxPuXuaehGnWSCUlROXYCG1ko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2A85"/>
    <a:srgbClr val="0463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C4D9069-A831-4FA0-973A-B1AB81BB493B}">
  <a:tblStyle styleId="{2C4D9069-A831-4FA0-973A-B1AB81BB493B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66"/>
    <p:restoredTop sz="83451"/>
  </p:normalViewPr>
  <p:slideViewPr>
    <p:cSldViewPr snapToGrid="0" snapToObjects="1">
      <p:cViewPr varScale="1">
        <p:scale>
          <a:sx n="102" d="100"/>
          <a:sy n="102" d="100"/>
        </p:scale>
        <p:origin x="2064" y="176"/>
      </p:cViewPr>
      <p:guideLst/>
    </p:cSldViewPr>
  </p:slideViewPr>
  <p:notesTextViewPr>
    <p:cViewPr>
      <p:scale>
        <a:sx n="170" d="100"/>
        <a:sy n="17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59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57" Type="http://customschemas.google.com/relationships/presentationmetadata" Target="metadata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438458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3" name="Google Shape;4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5" name="Google Shape;14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38" name="Google Shape;13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4" name="Google Shape;194;p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95" name="Google Shape;195;p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66" name="Google Shape;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5810646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15" name="Google Shape;21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53" name="Google Shape;15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60" name="Google Shape;16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0aced22fbf_1_1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8" name="Google Shape;168;g10aced22fbf_1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76" name="Google Shape;17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84" name="Google Shape;18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8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96" name="Google Shape;96;p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226461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66" name="Google Shape;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9608751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27" name="Google Shape;227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8" name="Google Shape;23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2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5" name="Google Shape;255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8" name="Google Shape;248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3" name="Google Shape;26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5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71" name="Google Shape;271;p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5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82" name="Google Shape;282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1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2" name="Google Shape;29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4" name="Google Shape;194;p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95" name="Google Shape;195;p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29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3179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66" name="Google Shape;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213358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2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7" name="Google Shape;307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6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25" name="Google Shape;325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6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34" name="Google Shape;334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" name="Google Shape;73;p3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74" name="Google Shape;74;p32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6" name="Google Shape;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46244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" name="Google Shape;108;p3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9" name="Google Shape;109;p35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66" name="Google Shape;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056913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66" name="Google Shape;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511419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31" name="Google Shape;13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3"/>
          <p:cNvSpPr/>
          <p:nvPr/>
        </p:nvSpPr>
        <p:spPr>
          <a:xfrm>
            <a:off x="0" y="243840"/>
            <a:ext cx="9144000" cy="4988560"/>
          </a:xfrm>
          <a:prstGeom prst="rect">
            <a:avLst/>
          </a:prstGeom>
          <a:blipFill rotWithShape="1">
            <a:blip r:embed="rId2">
              <a:alphaModFix/>
            </a:blip>
            <a:tile tx="0" ty="0" sx="80000" sy="80000" flip="none" algn="tl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3"/>
          <p:cNvSpPr txBox="1">
            <a:spLocks noGrp="1"/>
          </p:cNvSpPr>
          <p:nvPr>
            <p:ph type="ctrTitle"/>
          </p:nvPr>
        </p:nvSpPr>
        <p:spPr>
          <a:xfrm>
            <a:off x="685800" y="2043587"/>
            <a:ext cx="7772400" cy="1467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ubTitle" idx="1"/>
          </p:nvPr>
        </p:nvSpPr>
        <p:spPr>
          <a:xfrm>
            <a:off x="685800" y="5374529"/>
            <a:ext cx="7772400" cy="593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  <a:defRPr sz="3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None/>
              <a:defRPr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3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2" name="Google Shape;22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6590918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3"/>
          <p:cNvSpPr txBox="1"/>
          <p:nvPr/>
        </p:nvSpPr>
        <p:spPr>
          <a:xfrm>
            <a:off x="685800" y="664882"/>
            <a:ext cx="7772400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3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CSE 390B, 2024 Winter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3"/>
          <p:cNvSpPr txBox="1"/>
          <p:nvPr/>
        </p:nvSpPr>
        <p:spPr>
          <a:xfrm>
            <a:off x="685800" y="1214004"/>
            <a:ext cx="8252138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Building Academic Success Through Bottom-Up Computing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13;p22">
            <a:extLst>
              <a:ext uri="{FF2B5EF4-FFF2-40B4-BE49-F238E27FC236}">
                <a16:creationId xmlns:a16="http://schemas.microsoft.com/office/drawing/2014/main" id="{52DB4A07-3088-FCEA-1985-157CA3F727C5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" name="Google Shape;14;p22">
            <a:extLst>
              <a:ext uri="{FF2B5EF4-FFF2-40B4-BE49-F238E27FC236}">
                <a16:creationId xmlns:a16="http://schemas.microsoft.com/office/drawing/2014/main" id="{0E65D62A-9359-B57C-C426-87BF419C7E18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16;p22">
            <a:extLst>
              <a:ext uri="{FF2B5EF4-FFF2-40B4-BE49-F238E27FC236}">
                <a16:creationId xmlns:a16="http://schemas.microsoft.com/office/drawing/2014/main" id="{491D4562-AD83-DCB0-FEC7-02855A51673B}"/>
              </a:ext>
            </a:extLst>
          </p:cNvPr>
          <p:cNvSpPr txBox="1"/>
          <p:nvPr userDrawn="1"/>
        </p:nvSpPr>
        <p:spPr>
          <a:xfrm>
            <a:off x="0" y="27429"/>
            <a:ext cx="9143975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3: Time Management &amp; Boolean Arithmetic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15;p22">
            <a:extLst>
              <a:ext uri="{FF2B5EF4-FFF2-40B4-BE49-F238E27FC236}">
                <a16:creationId xmlns:a16="http://schemas.microsoft.com/office/drawing/2014/main" id="{92FCBD78-F4B6-CE72-EC1A-BB0964EC38A3}"/>
              </a:ext>
            </a:extLst>
          </p:cNvPr>
          <p:cNvSpPr txBox="1"/>
          <p:nvPr userDrawn="1"/>
        </p:nvSpPr>
        <p:spPr>
          <a:xfrm>
            <a:off x="7362275" y="27425"/>
            <a:ext cx="17817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2024 Winter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0680" algn="l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  <a:defRPr sz="2600" b="0"/>
            </a:lvl1pPr>
            <a:lvl2pPr marL="914400" lvl="1" indent="-382269" algn="l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Noto Sans Symbols"/>
              <a:buChar char="▪"/>
              <a:defRPr sz="2200"/>
            </a:lvl2pPr>
            <a:lvl3pPr marL="1371600" lvl="2" indent="-3683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Calibri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8" name="Google Shape;28;p2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2 Content">
  <p:cSld name="Title and 2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7"/>
          <p:cNvSpPr txBox="1">
            <a:spLocks noGrp="1"/>
          </p:cNvSpPr>
          <p:nvPr>
            <p:ph type="body" idx="1"/>
          </p:nvPr>
        </p:nvSpPr>
        <p:spPr>
          <a:xfrm>
            <a:off x="357018" y="1362075"/>
            <a:ext cx="4114800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528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680"/>
              <a:buChar char="❖"/>
              <a:defRPr sz="2800" b="0"/>
            </a:lvl1pPr>
            <a:lvl2pPr marL="914400" lvl="1" indent="-39624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640"/>
              <a:buChar char="▪"/>
              <a:defRPr sz="2400"/>
            </a:lvl2pPr>
            <a:lvl3pPr marL="1371600" lvl="2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2" name="Google Shape;32;p2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Google Shape;33;p27"/>
          <p:cNvSpPr txBox="1">
            <a:spLocks noGrp="1"/>
          </p:cNvSpPr>
          <p:nvPr>
            <p:ph type="body" idx="2"/>
          </p:nvPr>
        </p:nvSpPr>
        <p:spPr>
          <a:xfrm>
            <a:off x="4648200" y="1362075"/>
            <a:ext cx="4114800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528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680"/>
              <a:buChar char="❖"/>
              <a:defRPr sz="2800" b="0"/>
            </a:lvl1pPr>
            <a:lvl2pPr marL="914400" lvl="1" indent="-39624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640"/>
              <a:buChar char="▪"/>
              <a:defRPr sz="2400"/>
            </a:lvl2pPr>
            <a:lvl3pPr marL="1371600" lvl="2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llEverywhere">
  <p:cSld name="PollEverywher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5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1" name="Google Shape;31;p25"/>
          <p:cNvSpPr/>
          <p:nvPr/>
        </p:nvSpPr>
        <p:spPr>
          <a:xfrm>
            <a:off x="0" y="206019"/>
            <a:ext cx="9144000" cy="1063981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2" name="Google Shape;32;p25"/>
          <p:cNvPicPr preferRelativeResize="0"/>
          <p:nvPr/>
        </p:nvPicPr>
        <p:blipFill rotWithShape="1">
          <a:blip r:embed="rId2">
            <a:alphaModFix/>
          </a:blip>
          <a:srcRect t="14966" b="14963"/>
          <a:stretch/>
        </p:blipFill>
        <p:spPr>
          <a:xfrm>
            <a:off x="241553" y="479874"/>
            <a:ext cx="3692944" cy="601177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25" descr="Respond at https://pollev.com/cse390b. Options are:&#10;a) To grade you on whether or not you get the questions we ask correct&#10;b) to aid your learning by giving you a chance to practice applying the material we are covering&#10;c) to take attendance&#10;d) I'm not sure" title="Why are we using Poll Everywhere in lectures?"/>
          <p:cNvSpPr txBox="1">
            <a:spLocks noGrp="1"/>
          </p:cNvSpPr>
          <p:nvPr>
            <p:ph type="title"/>
          </p:nvPr>
        </p:nvSpPr>
        <p:spPr>
          <a:xfrm>
            <a:off x="377550" y="1598386"/>
            <a:ext cx="8388900" cy="111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5"/>
          <p:cNvSpPr txBox="1">
            <a:spLocks noGrp="1"/>
          </p:cNvSpPr>
          <p:nvPr>
            <p:ph type="body" idx="1"/>
          </p:nvPr>
        </p:nvSpPr>
        <p:spPr>
          <a:xfrm>
            <a:off x="377550" y="2888543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766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1560"/>
              <a:buChar char="❖"/>
              <a:defRPr/>
            </a:lvl1pPr>
            <a:lvl2pPr marL="914400" lvl="1" indent="-382269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Char char="▪"/>
              <a:defRPr/>
            </a:lvl2pPr>
            <a:lvl3pPr marL="1371600" lvl="2" indent="-330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  <a:defRPr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–"/>
              <a:defRPr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»"/>
              <a:defRPr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»"/>
              <a:defRPr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»"/>
              <a:defRPr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»"/>
              <a:defRPr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»"/>
              <a:defRPr/>
            </a:lvl9pPr>
          </a:lstStyle>
          <a:p>
            <a:endParaRPr/>
          </a:p>
        </p:txBody>
      </p:sp>
      <p:sp>
        <p:nvSpPr>
          <p:cNvPr id="35" name="Google Shape;35;p25"/>
          <p:cNvSpPr/>
          <p:nvPr/>
        </p:nvSpPr>
        <p:spPr>
          <a:xfrm>
            <a:off x="4944291" y="540630"/>
            <a:ext cx="3958156" cy="479667"/>
          </a:xfrm>
          <a:prstGeom prst="roundRect">
            <a:avLst>
              <a:gd name="adj" fmla="val 16667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n-US"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Vote at https://pollev.com/cse390b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766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374090" y="371182"/>
            <a:ext cx="838891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766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Char char="❖"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Calibri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" name="Google Shape;13;p22">
            <a:extLst>
              <a:ext uri="{FF2B5EF4-FFF2-40B4-BE49-F238E27FC236}">
                <a16:creationId xmlns:a16="http://schemas.microsoft.com/office/drawing/2014/main" id="{E13001EB-A9CD-E801-127E-660E8F4F8DA7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" name="Google Shape;14;p22">
            <a:extLst>
              <a:ext uri="{FF2B5EF4-FFF2-40B4-BE49-F238E27FC236}">
                <a16:creationId xmlns:a16="http://schemas.microsoft.com/office/drawing/2014/main" id="{E73AF4DB-9B8E-85CD-2038-FBFCEC8A29AF}"/>
              </a:ext>
            </a:extLst>
          </p:cNvPr>
          <p:cNvPicPr preferRelativeResize="0"/>
          <p:nvPr userDrawn="1"/>
        </p:nvPicPr>
        <p:blipFill rotWithShape="1">
          <a:blip r:embed="rId6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16;p22">
            <a:extLst>
              <a:ext uri="{FF2B5EF4-FFF2-40B4-BE49-F238E27FC236}">
                <a16:creationId xmlns:a16="http://schemas.microsoft.com/office/drawing/2014/main" id="{4083CBE4-49E8-3E60-F756-9B77C531FDDB}"/>
              </a:ext>
            </a:extLst>
          </p:cNvPr>
          <p:cNvSpPr txBox="1"/>
          <p:nvPr userDrawn="1"/>
        </p:nvSpPr>
        <p:spPr>
          <a:xfrm>
            <a:off x="0" y="27429"/>
            <a:ext cx="9143975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3: Time Management &amp; Boolean Arithmetic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15;p22">
            <a:extLst>
              <a:ext uri="{FF2B5EF4-FFF2-40B4-BE49-F238E27FC236}">
                <a16:creationId xmlns:a16="http://schemas.microsoft.com/office/drawing/2014/main" id="{0FA838A1-C5CB-0D1E-3EE5-CD1C8AB4F1FA}"/>
              </a:ext>
            </a:extLst>
          </p:cNvPr>
          <p:cNvSpPr txBox="1"/>
          <p:nvPr userDrawn="1"/>
        </p:nvSpPr>
        <p:spPr>
          <a:xfrm>
            <a:off x="7362275" y="27425"/>
            <a:ext cx="17817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2024 Winter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11/relationships/webextension" Target="../webextensions/webextension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microsoft.com/office/2011/relationships/webextension" Target="../webextensions/webextension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"/>
          <p:cNvSpPr txBox="1">
            <a:spLocks noGrp="1"/>
          </p:cNvSpPr>
          <p:nvPr>
            <p:ph type="ctrTitle"/>
          </p:nvPr>
        </p:nvSpPr>
        <p:spPr>
          <a:xfrm>
            <a:off x="685800" y="2431662"/>
            <a:ext cx="7772400" cy="14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en-US" dirty="0"/>
              <a:t>Time Management &amp; Boolean Arithmetic</a:t>
            </a:r>
            <a:endParaRPr sz="2400" i="1" dirty="0"/>
          </a:p>
        </p:txBody>
      </p:sp>
      <p:sp>
        <p:nvSpPr>
          <p:cNvPr id="46" name="Google Shape;46;p1"/>
          <p:cNvSpPr txBox="1">
            <a:spLocks noGrp="1"/>
          </p:cNvSpPr>
          <p:nvPr>
            <p:ph type="subTitle" idx="1"/>
          </p:nvPr>
        </p:nvSpPr>
        <p:spPr>
          <a:xfrm>
            <a:off x="685800" y="5233704"/>
            <a:ext cx="7913914" cy="12547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 sz="2400" dirty="0"/>
              <a:t>Time Management, Overview of Numbers in Binary, Boolean Arithmetic, Circuits for Adding Binary Numbers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Representing Numbers in Base 2</a:t>
            </a:r>
            <a:endParaRPr dirty="0"/>
          </a:p>
        </p:txBody>
      </p:sp>
      <p:sp>
        <p:nvSpPr>
          <p:cNvPr id="148" name="Google Shape;148;p1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Binary numbers are identical, except in base 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2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Describe a value by specifying multiples of powers of 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2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For example, a breakdown of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0b1101</a:t>
            </a:r>
            <a:r>
              <a:rPr lang="en-US" dirty="0"/>
              <a:t> in binary (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13</a:t>
            </a:r>
            <a:r>
              <a:rPr lang="en-US" dirty="0"/>
              <a:t> in decimal)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49" name="Google Shape;149;p1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graphicFrame>
        <p:nvGraphicFramePr>
          <p:cNvPr id="2" name="Google Shape;150;p10" descr="Table showing conversion from the binary representation 1101 to the decimal representation 13. There are 3 columns, the first showing the binary value for each digit, the second showing the calculation of the decimal value based on the power of 2 for that digit, and the third showing the decimal weight of the binary digit" title="Binary to Decimal conversion">
            <a:extLst>
              <a:ext uri="{FF2B5EF4-FFF2-40B4-BE49-F238E27FC236}">
                <a16:creationId xmlns:a16="http://schemas.microsoft.com/office/drawing/2014/main" id="{C05CAD97-0A07-A11F-0B4D-D55B1A9C23C4}"/>
              </a:ext>
            </a:extLst>
          </p:cNvPr>
          <p:cNvGraphicFramePr/>
          <p:nvPr/>
        </p:nvGraphicFramePr>
        <p:xfrm>
          <a:off x="2937793" y="3166366"/>
          <a:ext cx="3284288" cy="28192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642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2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82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50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Binary</a:t>
                      </a:r>
                      <a:endParaRPr sz="25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30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Power of 2</a:t>
                      </a:r>
                      <a:endParaRPr sz="23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2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500" b="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0b1000 </a:t>
                      </a:r>
                      <a:endParaRPr sz="2500" b="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300" b="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 × 2</a:t>
                      </a:r>
                      <a:r>
                        <a:rPr lang="en-US" sz="2300" b="0" u="none" strike="noStrike" cap="none" baseline="30000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3</a:t>
                      </a:r>
                      <a:endParaRPr sz="2300" b="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2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500" b="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0b0100 </a:t>
                      </a:r>
                      <a:endParaRPr sz="2500" b="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300" b="0" u="none" strike="noStrike" cap="none" dirty="0">
                          <a:solidFill>
                            <a:schemeClr val="dk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 × 2</a:t>
                      </a:r>
                      <a:r>
                        <a:rPr lang="en-US" sz="2300" b="0" u="none" strike="noStrike" cap="none" baseline="30000" dirty="0">
                          <a:solidFill>
                            <a:schemeClr val="dk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2</a:t>
                      </a:r>
                      <a:endParaRPr sz="1700" b="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2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500" b="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0b0000</a:t>
                      </a:r>
                      <a:endParaRPr sz="2500" b="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300" b="0" u="none" strike="noStrike" cap="none" dirty="0">
                          <a:solidFill>
                            <a:schemeClr val="dk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 × 2</a:t>
                      </a:r>
                      <a:r>
                        <a:rPr lang="en-US" sz="2300" b="0" u="none" strike="noStrike" cap="none" baseline="30000" dirty="0">
                          <a:solidFill>
                            <a:schemeClr val="dk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700" b="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2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500" b="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0b0001</a:t>
                      </a:r>
                      <a:endParaRPr sz="2500" b="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300" b="0" u="none" strike="noStrike" cap="none" dirty="0">
                          <a:solidFill>
                            <a:schemeClr val="dk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 × 2</a:t>
                      </a:r>
                      <a:r>
                        <a:rPr lang="en-US" sz="2300" b="0" u="none" strike="noStrike" cap="none" baseline="30000" dirty="0">
                          <a:solidFill>
                            <a:schemeClr val="dk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300" b="0" u="none" strike="noStrike" cap="none" dirty="0">
                        <a:solidFill>
                          <a:schemeClr val="dk1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Binary vs. Decimal</a:t>
            </a:r>
            <a:endParaRPr dirty="0"/>
          </a:p>
        </p:txBody>
      </p:sp>
      <p:sp>
        <p:nvSpPr>
          <p:cNvPr id="141" name="Google Shape;141;p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graphicFrame>
        <p:nvGraphicFramePr>
          <p:cNvPr id="142" name="Google Shape;142;p9" descr="Table showing binary numbers and their equivalent decimal value. First column is the binary representation of a value, second column is the decimal representation" title="Binary and Decimal Numbers"/>
          <p:cNvGraphicFramePr/>
          <p:nvPr/>
        </p:nvGraphicFramePr>
        <p:xfrm>
          <a:off x="758093" y="1394204"/>
          <a:ext cx="7463700" cy="509797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86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97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Binary</a:t>
                      </a:r>
                      <a:endParaRPr sz="24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Decimal</a:t>
                      </a:r>
                      <a:endParaRPr sz="24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0b000</a:t>
                      </a:r>
                      <a:endParaRPr sz="1800" b="1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9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0b001</a:t>
                      </a:r>
                      <a:endParaRPr sz="1800" b="1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0b010</a:t>
                      </a:r>
                      <a:endParaRPr sz="1800" b="1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2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9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0b011</a:t>
                      </a:r>
                      <a:endParaRPr sz="1800" b="1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3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9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0b100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4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9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0b101</a:t>
                      </a:r>
                      <a:endParaRPr sz="1800" b="1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5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9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0b110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6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9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0b111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7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9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...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...</a:t>
                      </a:r>
                      <a:endParaRPr sz="1800" b="1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99;p7">
            <a:extLst>
              <a:ext uri="{FF2B5EF4-FFF2-40B4-BE49-F238E27FC236}">
                <a16:creationId xmlns:a16="http://schemas.microsoft.com/office/drawing/2014/main" id="{2E885D94-BC5F-4B43-96C4-EC4647D3F765}"/>
              </a:ext>
            </a:extLst>
          </p:cNvPr>
          <p:cNvSpPr txBox="1">
            <a:spLocks/>
          </p:cNvSpPr>
          <p:nvPr/>
        </p:nvSpPr>
        <p:spPr>
          <a:xfrm>
            <a:off x="396875" y="211658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766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Char char="❖"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Calibri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610870" indent="-514350">
              <a:buSzPts val="2600"/>
              <a:buFont typeface="Arial"/>
              <a:buAutoNum type="alphaUcPeriod"/>
            </a:pPr>
            <a:r>
              <a:rPr lang="en-US" dirty="0">
                <a:solidFill>
                  <a:srgbClr val="FF9A01"/>
                </a:solidFill>
              </a:rPr>
              <a:t>0b011011</a:t>
            </a:r>
            <a:endParaRPr lang="en-US" dirty="0"/>
          </a:p>
          <a:p>
            <a:pPr marL="610870" indent="-514350">
              <a:buSzPts val="2600"/>
              <a:buFont typeface="Arial"/>
              <a:buAutoNum type="alphaUcPeriod"/>
            </a:pPr>
            <a:r>
              <a:rPr lang="en-US" dirty="0">
                <a:solidFill>
                  <a:srgbClr val="00B050"/>
                </a:solidFill>
              </a:rPr>
              <a:t>0b011101</a:t>
            </a:r>
            <a:endParaRPr lang="en-US" dirty="0"/>
          </a:p>
          <a:p>
            <a:pPr marL="610870" indent="-514350">
              <a:buSzPts val="2600"/>
              <a:buFont typeface="Arial"/>
              <a:buAutoNum type="alphaUcPeriod"/>
            </a:pPr>
            <a:r>
              <a:rPr lang="en-US" dirty="0">
                <a:solidFill>
                  <a:srgbClr val="FF329A"/>
                </a:solidFill>
              </a:rPr>
              <a:t>0b100011</a:t>
            </a:r>
            <a:endParaRPr lang="en-US" dirty="0"/>
          </a:p>
          <a:p>
            <a:pPr marL="610870" indent="-514350">
              <a:buSzPts val="2600"/>
              <a:buFont typeface="Arial"/>
              <a:buAutoNum type="alphaUcPeriod"/>
            </a:pPr>
            <a:r>
              <a:rPr lang="en-US" dirty="0">
                <a:solidFill>
                  <a:srgbClr val="00B0F0"/>
                </a:solidFill>
              </a:rPr>
              <a:t>0b100111</a:t>
            </a:r>
            <a:endParaRPr lang="en-US" dirty="0"/>
          </a:p>
          <a:p>
            <a:pPr marL="610870" indent="-514350">
              <a:buSzPts val="2600"/>
              <a:buFont typeface="Arial"/>
              <a:buAutoNum type="alphaUcPeriod"/>
            </a:pPr>
            <a:r>
              <a:rPr lang="en-US" dirty="0">
                <a:solidFill>
                  <a:srgbClr val="9A6533"/>
                </a:solidFill>
              </a:rPr>
              <a:t>We’re lost…</a:t>
            </a:r>
            <a:endParaRPr lang="en-US" dirty="0"/>
          </a:p>
        </p:txBody>
      </p:sp>
      <p:sp>
        <p:nvSpPr>
          <p:cNvPr id="19" name="Google Shape;198;p7">
            <a:extLst>
              <a:ext uri="{FF2B5EF4-FFF2-40B4-BE49-F238E27FC236}">
                <a16:creationId xmlns:a16="http://schemas.microsoft.com/office/drawing/2014/main" id="{6C694559-29B8-8749-B4EE-CAC3ACF5568C}"/>
              </a:ext>
            </a:extLst>
          </p:cNvPr>
          <p:cNvSpPr txBox="1">
            <a:spLocks/>
          </p:cNvSpPr>
          <p:nvPr/>
        </p:nvSpPr>
        <p:spPr>
          <a:xfrm>
            <a:off x="374090" y="1486855"/>
            <a:ext cx="8388910" cy="1271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r>
              <a:rPr lang="en-US" sz="2600" dirty="0"/>
              <a:t>What is the binary representation of the decimal value 29?</a:t>
            </a:r>
          </a:p>
        </p:txBody>
      </p:sp>
      <p:sp>
        <p:nvSpPr>
          <p:cNvPr id="197" name="Google Shape;197;p7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mc:AlternateContent xmlns:mc="http://schemas.openxmlformats.org/markup-compatibility/2006">
        <mc:Choice xmlns:we="http://schemas.microsoft.com/office/webextensions/webextension/2010/11" xmlns:pca="http://schemas.microsoft.com/office/powerpoint/2013/contentapp" Requires="we pca">
          <p:graphicFrame>
            <p:nvGraphicFramePr>
              <p:cNvPr id="2" name="Add-in" descr="Add-in content for Poll Everywhere.">
                <a:extLst>
                  <a:ext uri="{FF2B5EF4-FFF2-40B4-BE49-F238E27FC236}">
                    <a16:creationId xmlns:a16="http://schemas.microsoft.com/office/drawing/2014/main" id="{6C5DB0C7-D9D1-3439-D9DE-65360E735DD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1343520"/>
                  </p:ext>
                </p:extLst>
              </p:nvPr>
            </p:nvGraphicFramePr>
            <p:xfrm>
              <a:off x="-1" y="250660"/>
              <a:ext cx="9144001" cy="6631757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3"/>
              </a:graphicData>
            </a:graphic>
          </p:graphicFrame>
        </mc:Choice>
        <mc:Fallback>
          <p:pic>
            <p:nvPicPr>
              <p:cNvPr id="2" name="Add-in" descr="Add-in content for Poll Everywhere.">
                <a:extLst>
                  <a:ext uri="{FF2B5EF4-FFF2-40B4-BE49-F238E27FC236}">
                    <a16:creationId xmlns:a16="http://schemas.microsoft.com/office/drawing/2014/main" id="{6C5DB0C7-D9D1-3439-D9DE-65360E735DD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1" y="250660"/>
                <a:ext cx="9144001" cy="6631757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Outline</a:t>
            </a:r>
            <a:endParaRPr dirty="0"/>
          </a:p>
        </p:txBody>
      </p:sp>
      <p:sp>
        <p:nvSpPr>
          <p:cNvPr id="69" name="Google Shape;69;p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Time Management</a:t>
            </a:r>
            <a:endParaRPr dirty="0">
              <a:solidFill>
                <a:schemeClr val="tx1"/>
              </a:solidFill>
            </a:endParaRPr>
          </a:p>
          <a:p>
            <a:pPr marL="649224" lvl="1" indent="-283463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r>
              <a:rPr lang="en-US" dirty="0">
                <a:solidFill>
                  <a:schemeClr val="tx1"/>
                </a:solidFill>
              </a:rPr>
              <a:t>Identifying Weekly Time Commitments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dirty="0">
                <a:solidFill>
                  <a:schemeClr val="tx1"/>
                </a:solidFill>
              </a:rPr>
              <a:t>Overview of Numbers in Binary</a:t>
            </a: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Comparison Between Binary and Decimal</a:t>
            </a:r>
          </a:p>
          <a:p>
            <a:pPr marL="356616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b="1" dirty="0">
                <a:solidFill>
                  <a:srgbClr val="4A2A85"/>
                </a:solidFill>
              </a:rPr>
              <a:t>Boolean Arithmetic</a:t>
            </a:r>
          </a:p>
          <a:p>
            <a:pPr marL="640080" lvl="1" indent="-283464"/>
            <a:r>
              <a:rPr lang="en-US" b="1" dirty="0">
                <a:solidFill>
                  <a:srgbClr val="4A2A85"/>
                </a:solidFill>
              </a:rPr>
              <a:t>Addition Operator and Handling Binary Overflow</a:t>
            </a:r>
          </a:p>
          <a:p>
            <a:pPr marL="640080" lvl="1" indent="-283464"/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Circuits for Adding Binary Numbers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Overview of the Half Adder and Full Adder</a:t>
            </a:r>
          </a:p>
        </p:txBody>
      </p:sp>
      <p:sp>
        <p:nvSpPr>
          <p:cNvPr id="70" name="Google Shape;70;p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752399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Roadmap: Boolean Arithmetic</a:t>
            </a:r>
            <a:endParaRPr/>
          </a:p>
        </p:txBody>
      </p:sp>
      <p:sp>
        <p:nvSpPr>
          <p:cNvPr id="218" name="Google Shape;218;p1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Addition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Subtraction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Comparison 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US">
                <a:latin typeface="Cambria Math"/>
                <a:ea typeface="Cambria Math"/>
                <a:cs typeface="Cambria Math"/>
                <a:sym typeface="Cambria Math"/>
              </a:rPr>
              <a:t>&lt;, &gt;, ==, !=</a:t>
            </a:r>
            <a:r>
              <a:rPr lang="en-US"/>
              <a:t>)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Multiplication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Division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219" name="Google Shape;219;p1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  <p:sp>
        <p:nvSpPr>
          <p:cNvPr id="220" name="Google Shape;220;p17"/>
          <p:cNvSpPr/>
          <p:nvPr/>
        </p:nvSpPr>
        <p:spPr>
          <a:xfrm>
            <a:off x="2562836" y="1454253"/>
            <a:ext cx="1942800" cy="365100"/>
          </a:xfrm>
          <a:prstGeom prst="wedgeRectCallout">
            <a:avLst>
              <a:gd name="adj1" fmla="val -74001"/>
              <a:gd name="adj2" fmla="val 19173"/>
            </a:avLst>
          </a:prstGeom>
          <a:solidFill>
            <a:srgbClr val="93C4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Implement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17"/>
          <p:cNvSpPr/>
          <p:nvPr/>
        </p:nvSpPr>
        <p:spPr>
          <a:xfrm>
            <a:off x="2926172" y="2410606"/>
            <a:ext cx="1942800" cy="365100"/>
          </a:xfrm>
          <a:prstGeom prst="wedgeRectCallout">
            <a:avLst>
              <a:gd name="adj1" fmla="val -72502"/>
              <a:gd name="adj2" fmla="val 20001"/>
            </a:avLst>
          </a:prstGeom>
          <a:solidFill>
            <a:srgbClr val="D9EA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Get it for free!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17"/>
          <p:cNvSpPr/>
          <p:nvPr/>
        </p:nvSpPr>
        <p:spPr>
          <a:xfrm>
            <a:off x="5069944" y="3390365"/>
            <a:ext cx="1942800" cy="365100"/>
          </a:xfrm>
          <a:prstGeom prst="wedgeRectCallout">
            <a:avLst>
              <a:gd name="adj1" fmla="val -73846"/>
              <a:gd name="adj2" fmla="val 15509"/>
            </a:avLst>
          </a:prstGeom>
          <a:solidFill>
            <a:srgbClr val="D9EA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Get it for free!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17"/>
          <p:cNvSpPr/>
          <p:nvPr/>
        </p:nvSpPr>
        <p:spPr>
          <a:xfrm>
            <a:off x="3425963" y="4370123"/>
            <a:ext cx="2394600" cy="365100"/>
          </a:xfrm>
          <a:prstGeom prst="wedgeRectCallout">
            <a:avLst>
              <a:gd name="adj1" fmla="val -71290"/>
              <a:gd name="adj2" fmla="val 16338"/>
            </a:avLst>
          </a:prstGeom>
          <a:solidFill>
            <a:srgbClr val="F4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Postpone to software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17"/>
          <p:cNvSpPr/>
          <p:nvPr/>
        </p:nvSpPr>
        <p:spPr>
          <a:xfrm>
            <a:off x="2562836" y="5336473"/>
            <a:ext cx="2394600" cy="365100"/>
          </a:xfrm>
          <a:prstGeom prst="wedgeRectCallout">
            <a:avLst>
              <a:gd name="adj1" fmla="val -70478"/>
              <a:gd name="adj2" fmla="val 17167"/>
            </a:avLst>
          </a:prstGeom>
          <a:solidFill>
            <a:srgbClr val="F4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Postpone to software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Binary Addition</a:t>
            </a:r>
            <a:endParaRPr dirty="0"/>
          </a:p>
        </p:txBody>
      </p:sp>
      <p:sp>
        <p:nvSpPr>
          <p:cNvPr id="156" name="Google Shape;156;p1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How do we add two binary numbers?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As humans, we could convert to decimal and then back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/>
              <a:t>Example: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0b101 + 0b010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First convert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0b101</a:t>
            </a:r>
            <a:r>
              <a:rPr lang="en-US" dirty="0"/>
              <a:t> to decimal (result is 5)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Next convert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0b010</a:t>
            </a:r>
            <a:r>
              <a:rPr lang="en-US" dirty="0"/>
              <a:t> to decimal (result is 2)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Add the decimal numbers and convert back to binary</a:t>
            </a:r>
            <a:endParaRPr dirty="0"/>
          </a:p>
          <a:p>
            <a:pPr marL="1051560" lvl="2" indent="-27432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5 + 2 = 7</a:t>
            </a:r>
            <a:r>
              <a:rPr lang="en-US" dirty="0"/>
              <a:t>, which is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0b111</a:t>
            </a:r>
            <a:r>
              <a:rPr lang="en-US" dirty="0"/>
              <a:t> in binary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What’s more useful is understanding the rules of binary addition so we can teach them to a computer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57" name="Google Shape;157;p1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Case Study: Decimal Addition</a:t>
            </a:r>
            <a:endParaRPr/>
          </a:p>
        </p:txBody>
      </p:sp>
      <p:sp>
        <p:nvSpPr>
          <p:cNvPr id="163" name="Google Shape;163;p1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>
              <a:lnSpc>
                <a:spcPct val="114000"/>
              </a:lnSpc>
            </a:pPr>
            <a:r>
              <a:rPr lang="en-US" dirty="0"/>
              <a:t>Consider how we perform decimal addition</a:t>
            </a:r>
          </a:p>
          <a:p>
            <a:pPr marL="699516" lvl="1" indent="-342900">
              <a:lnSpc>
                <a:spcPct val="114000"/>
              </a:lnSpc>
            </a:pPr>
            <a:r>
              <a:rPr lang="en-US" dirty="0"/>
              <a:t>Right to left (least significant place to most significant place)</a:t>
            </a:r>
          </a:p>
          <a:p>
            <a:pPr marL="699516" lvl="1" indent="-342900">
              <a:lnSpc>
                <a:spcPct val="114000"/>
              </a:lnSpc>
            </a:pPr>
            <a:r>
              <a:rPr lang="en-US" dirty="0"/>
              <a:t>When a column’s result is more than one digit, carry over the digit that overflows</a:t>
            </a:r>
          </a:p>
          <a:p>
            <a:pPr marL="347472" lvl="0" indent="-347472" algn="l" rtl="0">
              <a:lnSpc>
                <a:spcPct val="114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4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Example:</a:t>
            </a: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64" name="Google Shape;164;p1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  <p:graphicFrame>
        <p:nvGraphicFramePr>
          <p:cNvPr id="6" name="Google Shape;173;g10aced22fbf_1_13" descr="This is a table depicting an example where adding two 4-bit numbers in binary. The table has four rows, each containing 4 digit spots listed from most significant bit to least significant bit left to right. The first is the row representing the carry bits (1 1 1 0). The second is a row representing x's value (0 0 1 1). The third is a row representing y's value (0 1 0 1). The last is a row representing the result (1 0 0 0). Note how the carry bit of the next column is determined by whether or not the previous column's bits create a result that fits in 1 or 2 bits. If the previous column's bits are 1 and 1, then the result is 10, and since we need 2 bits to represent 10, we place the 0 in the result for that column, and carry the 1 to the next column" title="Binary Addition Example">
            <a:extLst>
              <a:ext uri="{FF2B5EF4-FFF2-40B4-BE49-F238E27FC236}">
                <a16:creationId xmlns:a16="http://schemas.microsoft.com/office/drawing/2014/main" id="{CDF2743F-A9EB-47FE-8C49-497C158B019E}"/>
              </a:ext>
            </a:extLst>
          </p:cNvPr>
          <p:cNvGraphicFramePr/>
          <p:nvPr/>
        </p:nvGraphicFramePr>
        <p:xfrm>
          <a:off x="3138601" y="3429000"/>
          <a:ext cx="3554621" cy="2354559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316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5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5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95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95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045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carry</a:t>
                      </a:r>
                      <a:endParaRPr sz="26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728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5</a:t>
                      </a:r>
                      <a:endParaRPr sz="26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7</a:t>
                      </a:r>
                      <a:endParaRPr sz="26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8</a:t>
                      </a:r>
                      <a:endParaRPr sz="26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3</a:t>
                      </a:r>
                      <a:endParaRPr sz="26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0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2</a:t>
                      </a:r>
                      <a:endParaRPr sz="26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4</a:t>
                      </a:r>
                      <a:endParaRPr sz="26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5</a:t>
                      </a:r>
                      <a:endParaRPr sz="26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6</a:t>
                      </a:r>
                      <a:endParaRPr sz="26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45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sum</a:t>
                      </a:r>
                      <a:endParaRPr sz="26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0aced22fbf_1_1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Binary Addition</a:t>
            </a:r>
            <a:endParaRPr/>
          </a:p>
        </p:txBody>
      </p:sp>
      <p:sp>
        <p:nvSpPr>
          <p:cNvPr id="171" name="Google Shape;171;g10aced22fbf_1_1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>
              <a:lnSpc>
                <a:spcPct val="114000"/>
              </a:lnSpc>
            </a:pPr>
            <a:r>
              <a:rPr lang="en-US" dirty="0"/>
              <a:t>Binary addition conceptually the same as decimal addition</a:t>
            </a:r>
          </a:p>
          <a:p>
            <a:pPr marL="699516" lvl="1" indent="-342900">
              <a:lnSpc>
                <a:spcPct val="114000"/>
              </a:lnSpc>
            </a:pPr>
            <a:r>
              <a:rPr lang="en-US" dirty="0"/>
              <a:t>Right to left (least significant place to most significant place)</a:t>
            </a:r>
          </a:p>
          <a:p>
            <a:pPr marL="699516" lvl="1" indent="-342900">
              <a:lnSpc>
                <a:spcPct val="114000"/>
              </a:lnSpc>
            </a:pPr>
            <a:r>
              <a:rPr lang="en-US" dirty="0"/>
              <a:t>When a column’s result is more than one digit, carry over the bit that overflows</a:t>
            </a:r>
          </a:p>
          <a:p>
            <a:pPr marL="347472" lvl="0" indent="-347472" algn="l" rtl="0">
              <a:lnSpc>
                <a:spcPct val="114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4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Example:</a:t>
            </a: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72" name="Google Shape;172;g10aced22fbf_1_1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  <p:graphicFrame>
        <p:nvGraphicFramePr>
          <p:cNvPr id="173" name="Google Shape;173;g10aced22fbf_1_13" descr="This is a table depicting an example where adding two 4-bit numbers in binary. The table has four rows, each containing 4 digit spots listed from most significant bit to least significant bit left to right. The first is the row representing the carry bits (1 1 1 0). The second is a row representing x's value (0 0 1 1). The third is a row representing y's value (0 1 0 1). The last is a row representing the result (1 0 0 0). Note how the carry bit of the next column is determined by whether or not the previous column's bits create a result that fits in 1 or 2 bits. If the previous column's bits are 1 and 1, then the result is 10, and since we need 2 bits to represent 10, we place the 0 in the result for that column, and carry the 1 to the next column" title="Binary Addition Example"/>
          <p:cNvGraphicFramePr/>
          <p:nvPr/>
        </p:nvGraphicFramePr>
        <p:xfrm>
          <a:off x="3138601" y="3429000"/>
          <a:ext cx="3554621" cy="2354559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316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5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5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95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95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045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carry</a:t>
                      </a:r>
                      <a:endParaRPr sz="26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728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6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6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6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0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45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sum</a:t>
                      </a:r>
                      <a:endParaRPr sz="26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Binary Overflow</a:t>
            </a:r>
            <a:endParaRPr dirty="0"/>
          </a:p>
        </p:txBody>
      </p:sp>
      <p:sp>
        <p:nvSpPr>
          <p:cNvPr id="179" name="Google Shape;179;p1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What if there’s a carry bit in the last column?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Example: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80" name="Google Shape;180;p1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  <p:graphicFrame>
        <p:nvGraphicFramePr>
          <p:cNvPr id="181" name="Google Shape;181;p14"/>
          <p:cNvGraphicFramePr/>
          <p:nvPr/>
        </p:nvGraphicFramePr>
        <p:xfrm>
          <a:off x="2821556" y="2395525"/>
          <a:ext cx="4027250" cy="29051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91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6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carry</a:t>
                      </a:r>
                      <a:endParaRPr sz="26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6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6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6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sum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Binary Overflow</a:t>
            </a:r>
            <a:endParaRPr dirty="0"/>
          </a:p>
        </p:txBody>
      </p:sp>
      <p:sp>
        <p:nvSpPr>
          <p:cNvPr id="187" name="Google Shape;187;p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What if there’s a carry bit in the last column?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We can’t represent it in our fixed-width numbers</a:t>
            </a:r>
            <a:endParaRPr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We are going to “drop” or ignore the extra carry bit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188" name="Google Shape;188;p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  <p:graphicFrame>
        <p:nvGraphicFramePr>
          <p:cNvPr id="189" name="Google Shape;189;p6"/>
          <p:cNvGraphicFramePr/>
          <p:nvPr/>
        </p:nvGraphicFramePr>
        <p:xfrm>
          <a:off x="1609979" y="3517196"/>
          <a:ext cx="4661250" cy="29051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91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6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carry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6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sum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8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Project 2 Check-in</a:t>
            </a:r>
            <a:endParaRPr dirty="0"/>
          </a:p>
        </p:txBody>
      </p:sp>
      <p:sp>
        <p:nvSpPr>
          <p:cNvPr id="99" name="Google Shape;99;p8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490186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/>
              <a:t>How has Project 2 been coming along?</a:t>
            </a:r>
            <a:endParaRPr lang="en-US" altLang="zh-CN" sz="1200" dirty="0"/>
          </a:p>
          <a:p>
            <a:pPr marL="347472" indent="-347472"/>
            <a:endParaRPr lang="en-US" altLang="zh-CN" dirty="0"/>
          </a:p>
          <a:p>
            <a:pPr marL="347472" indent="-347472"/>
            <a:r>
              <a:rPr lang="en-US" altLang="zh-CN" dirty="0"/>
              <a:t>What questions do you have about Project 2?</a:t>
            </a:r>
          </a:p>
          <a:p>
            <a:pPr marL="0" indent="0">
              <a:buNone/>
            </a:pPr>
            <a:endParaRPr lang="en-US" altLang="zh-CN" dirty="0"/>
          </a:p>
          <a:p>
            <a:pPr marL="347472" indent="-347472"/>
            <a:r>
              <a:rPr lang="en-US" altLang="zh-CN" dirty="0"/>
              <a:t>Remember to double check your submission on GitLab</a:t>
            </a:r>
          </a:p>
          <a:p>
            <a:pPr marL="649224" lvl="1" indent="-283462">
              <a:buSzPts val="2080"/>
            </a:pPr>
            <a:r>
              <a:rPr lang="en-US" altLang="zh-CN" dirty="0"/>
              <a:t>Navigate to GitLab, open tags, and verify that the associated commit includes your expected changes</a:t>
            </a:r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100" name="Google Shape;100;p8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819549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Outline</a:t>
            </a:r>
            <a:endParaRPr dirty="0"/>
          </a:p>
        </p:txBody>
      </p:sp>
      <p:sp>
        <p:nvSpPr>
          <p:cNvPr id="69" name="Google Shape;69;p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Time Management</a:t>
            </a:r>
            <a:endParaRPr dirty="0">
              <a:solidFill>
                <a:schemeClr val="tx1"/>
              </a:solidFill>
            </a:endParaRPr>
          </a:p>
          <a:p>
            <a:pPr marL="649224" lvl="1" indent="-283463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r>
              <a:rPr lang="en-US" dirty="0">
                <a:solidFill>
                  <a:schemeClr val="tx1"/>
                </a:solidFill>
              </a:rPr>
              <a:t>Identifying Weekly Time Commitments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dirty="0">
                <a:solidFill>
                  <a:schemeClr val="tx1"/>
                </a:solidFill>
              </a:rPr>
              <a:t>Overview of Numbers in Binary</a:t>
            </a: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Comparison Between Binary and Decimal</a:t>
            </a:r>
          </a:p>
          <a:p>
            <a:pPr marL="356616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dirty="0">
                <a:solidFill>
                  <a:schemeClr val="tx1"/>
                </a:solidFill>
              </a:rPr>
              <a:t>Boolean Arithmetic</a:t>
            </a: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Addition Operator and Handling Binary Overflow</a:t>
            </a:r>
          </a:p>
          <a:p>
            <a:pPr marL="640080" lvl="1" indent="-283464"/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solidFill>
                  <a:srgbClr val="4A2A85"/>
                </a:solidFill>
              </a:rPr>
              <a:t>Circuits for Adding Binary Numbers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4A2A85"/>
                </a:solidFill>
              </a:rPr>
              <a:t>Overview of the Half Adder and Full Adder</a:t>
            </a:r>
          </a:p>
        </p:txBody>
      </p:sp>
      <p:sp>
        <p:nvSpPr>
          <p:cNvPr id="70" name="Google Shape;70;p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969574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Half Adder</a:t>
            </a:r>
            <a:endParaRPr/>
          </a:p>
        </p:txBody>
      </p:sp>
      <p:sp>
        <p:nvSpPr>
          <p:cNvPr id="230" name="Google Shape;230;p18"/>
          <p:cNvSpPr txBox="1">
            <a:spLocks noGrp="1"/>
          </p:cNvSpPr>
          <p:nvPr>
            <p:ph type="body" idx="1"/>
          </p:nvPr>
        </p:nvSpPr>
        <p:spPr>
          <a:xfrm>
            <a:off x="396876" y="1362075"/>
            <a:ext cx="8228650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Circuit for adding two bits together</a:t>
            </a:r>
            <a:endParaRPr dirty="0"/>
          </a:p>
          <a:p>
            <a:pPr marL="457200" lvl="1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Takes in two inputs: </a:t>
            </a: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dirty="0"/>
              <a:t>,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b</a:t>
            </a:r>
            <a:endParaRPr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a </a:t>
            </a:r>
            <a:r>
              <a:rPr lang="en-US" dirty="0"/>
              <a:t>is the first bit being added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b </a:t>
            </a:r>
            <a:r>
              <a:rPr lang="en-US" dirty="0"/>
              <a:t>is the corresponding bit to be added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231" name="Google Shape;231;p1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  <p:pic>
        <p:nvPicPr>
          <p:cNvPr id="232" name="Google Shape;232;p18" descr="Circuit diagram depicting a half adder. It shows the two inputs on the left, a and b, and the two outputs on the right, sum and carry" title="Circuit Diagram of Half Adde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48500" y="435676"/>
            <a:ext cx="2978075" cy="1242650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18"/>
          <p:cNvSpPr txBox="1"/>
          <p:nvPr/>
        </p:nvSpPr>
        <p:spPr>
          <a:xfrm>
            <a:off x="357018" y="3890626"/>
            <a:ext cx="543847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marR="0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Produces two outputs: </a:t>
            </a:r>
            <a:r>
              <a:rPr lang="en-US" sz="26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sum</a:t>
            </a:r>
            <a:r>
              <a:rPr lang="en-US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r>
              <a:rPr lang="en-US" sz="2600" b="0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</a:t>
            </a:r>
            <a:r>
              <a:rPr lang="en-US" sz="26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carry</a:t>
            </a: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99516" marR="0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</a:pPr>
            <a:r>
              <a:rPr lang="en-US" sz="22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sum 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the value to be put for this column in the result</a:t>
            </a:r>
            <a:endParaRPr sz="22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699516" marR="0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</a:pPr>
            <a:r>
              <a:rPr lang="en-US" sz="22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carry 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the value to be carried over to the next column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18"/>
          <p:cNvSpPr/>
          <p:nvPr/>
        </p:nvSpPr>
        <p:spPr>
          <a:xfrm>
            <a:off x="5731098" y="3793787"/>
            <a:ext cx="3412902" cy="306357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500" b="0" i="0" u="none" strike="noStrike" cap="none">
                <a:solidFill>
                  <a:srgbClr val="018304"/>
                </a:solidFill>
                <a:latin typeface="Consolas"/>
                <a:ea typeface="Consolas"/>
                <a:cs typeface="Consolas"/>
                <a:sym typeface="Consolas"/>
              </a:rPr>
              <a:t>/**</a:t>
            </a:r>
            <a:endParaRPr sz="1500" b="0" i="0" u="none" strike="noStrike" cap="none">
              <a:solidFill>
                <a:srgbClr val="01830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500" b="0" i="0" u="none" strike="noStrike" cap="none">
                <a:solidFill>
                  <a:srgbClr val="018304"/>
                </a:solidFill>
                <a:latin typeface="Consolas"/>
                <a:ea typeface="Consolas"/>
                <a:cs typeface="Consolas"/>
                <a:sym typeface="Consolas"/>
              </a:rPr>
              <a:t> * Computes the sum of 2 bits</a:t>
            </a:r>
            <a:endParaRPr sz="1500" b="0" i="0" u="none" strike="noStrike" cap="none">
              <a:solidFill>
                <a:srgbClr val="01830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500" b="0" i="0" u="none" strike="noStrike" cap="none">
                <a:solidFill>
                  <a:srgbClr val="018304"/>
                </a:solidFill>
                <a:latin typeface="Consolas"/>
                <a:ea typeface="Consolas"/>
                <a:cs typeface="Consolas"/>
                <a:sym typeface="Consolas"/>
              </a:rPr>
              <a:t> */</a:t>
            </a:r>
            <a:endParaRPr sz="1500" b="0" i="0" u="none" strike="noStrike" cap="none">
              <a:solidFill>
                <a:srgbClr val="01830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br>
              <a:rPr lang="en-US" sz="15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500" b="0" i="0" u="none" strike="noStrike" cap="none">
                <a:solidFill>
                  <a:srgbClr val="3333CC"/>
                </a:solidFill>
                <a:latin typeface="Consolas"/>
                <a:ea typeface="Consolas"/>
                <a:cs typeface="Consolas"/>
                <a:sym typeface="Consolas"/>
              </a:rPr>
              <a:t>CHIP</a:t>
            </a:r>
            <a:r>
              <a:rPr lang="en-US" sz="15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HalfAdder {</a:t>
            </a:r>
            <a:endParaRPr sz="15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5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-US" sz="1500" b="0" i="0" u="none" strike="noStrike" cap="none">
                <a:solidFill>
                  <a:srgbClr val="3333CC"/>
                </a:solidFill>
                <a:latin typeface="Consolas"/>
                <a:ea typeface="Consolas"/>
                <a:cs typeface="Consolas"/>
                <a:sym typeface="Consolas"/>
              </a:rPr>
              <a:t>IN</a:t>
            </a:r>
            <a:r>
              <a:rPr lang="en-US" sz="15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a, b;</a:t>
            </a:r>
            <a:endParaRPr sz="15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5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-US" sz="1500" b="0" i="0" u="none" strike="noStrike" cap="none">
                <a:solidFill>
                  <a:srgbClr val="3333CC"/>
                </a:solidFill>
                <a:latin typeface="Consolas"/>
                <a:ea typeface="Consolas"/>
                <a:cs typeface="Consolas"/>
                <a:sym typeface="Consolas"/>
              </a:rPr>
              <a:t>OUT</a:t>
            </a:r>
            <a:r>
              <a:rPr lang="en-US" sz="15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sum, carry;</a:t>
            </a:r>
            <a:endParaRPr sz="15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br>
              <a:rPr lang="en-US" sz="15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5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-US" sz="1500" b="0" i="0" u="none" strike="noStrike" cap="none">
                <a:solidFill>
                  <a:srgbClr val="3333CC"/>
                </a:solidFill>
                <a:latin typeface="Consolas"/>
                <a:ea typeface="Consolas"/>
                <a:cs typeface="Consolas"/>
                <a:sym typeface="Consolas"/>
              </a:rPr>
              <a:t>PARTS</a:t>
            </a:r>
            <a:r>
              <a:rPr lang="en-US" sz="15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:</a:t>
            </a:r>
            <a:endParaRPr sz="15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500" b="0" i="0" u="none" strike="noStrike" cap="none">
                <a:solidFill>
                  <a:srgbClr val="018304"/>
                </a:solidFill>
                <a:latin typeface="Consolas"/>
                <a:ea typeface="Consolas"/>
                <a:cs typeface="Consolas"/>
                <a:sym typeface="Consolas"/>
              </a:rPr>
              <a:t>    // Put your code here:</a:t>
            </a:r>
            <a:endParaRPr sz="1500" b="0" i="0" u="none" strike="noStrike" cap="none">
              <a:solidFill>
                <a:srgbClr val="01830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500" b="0" i="0" u="none" strike="noStrike" cap="none">
              <a:solidFill>
                <a:srgbClr val="00997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5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5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35" name="Google Shape;235;p18"/>
          <p:cNvGraphicFramePr/>
          <p:nvPr/>
        </p:nvGraphicFramePr>
        <p:xfrm>
          <a:off x="5948503" y="1766003"/>
          <a:ext cx="2978075" cy="188964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27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19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carry</a:t>
                      </a: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190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19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19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19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19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190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19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9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19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19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19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19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sum</a:t>
                      </a: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19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Half Adder Example</a:t>
            </a:r>
            <a:endParaRPr dirty="0"/>
          </a:p>
        </p:txBody>
      </p:sp>
      <p:sp>
        <p:nvSpPr>
          <p:cNvPr id="241" name="Google Shape;241;p19"/>
          <p:cNvSpPr/>
          <p:nvPr/>
        </p:nvSpPr>
        <p:spPr>
          <a:xfrm>
            <a:off x="1109943" y="3626607"/>
            <a:ext cx="1534195" cy="3606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19"/>
          <p:cNvSpPr/>
          <p:nvPr/>
        </p:nvSpPr>
        <p:spPr>
          <a:xfrm>
            <a:off x="1109943" y="4001696"/>
            <a:ext cx="1534196" cy="3606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1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  <p:graphicFrame>
        <p:nvGraphicFramePr>
          <p:cNvPr id="244" name="Google Shape;244;p19"/>
          <p:cNvGraphicFramePr/>
          <p:nvPr/>
        </p:nvGraphicFramePr>
        <p:xfrm>
          <a:off x="3566380" y="3429000"/>
          <a:ext cx="3555075" cy="278537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316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9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9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89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carry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6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solidFill>
                            <a:srgbClr val="BFBFBF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600" u="none" strike="noStrike" cap="none">
                        <a:solidFill>
                          <a:srgbClr val="BFBFBF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solidFill>
                            <a:srgbClr val="BFBFBF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600" u="none" strike="noStrike" cap="none">
                        <a:solidFill>
                          <a:srgbClr val="BFBFBF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solidFill>
                            <a:srgbClr val="BFBFBF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600" u="none" strike="noStrike" cap="none">
                        <a:solidFill>
                          <a:srgbClr val="BFBFBF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09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solidFill>
                            <a:srgbClr val="BFBFBF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600" u="none" strike="noStrike" cap="none">
                        <a:solidFill>
                          <a:srgbClr val="BFBFBF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solidFill>
                            <a:srgbClr val="BFBFBF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600" u="none" strike="noStrike" cap="none">
                        <a:solidFill>
                          <a:srgbClr val="BFBFBF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solidFill>
                            <a:srgbClr val="BFBFBF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600" u="none" strike="noStrike" cap="none">
                        <a:solidFill>
                          <a:srgbClr val="BFBFBF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9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sum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45" name="Google Shape;245;p1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1876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Example: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0b0111 + 0b0101</a:t>
            </a:r>
            <a:endParaRPr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For the right-most (least significant) column: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a = 1</a:t>
            </a:r>
            <a:endParaRPr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b = 1</a:t>
            </a:r>
            <a:endParaRPr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sum = </a:t>
            </a:r>
            <a:endParaRPr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carry = </a:t>
            </a:r>
            <a:endParaRPr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Half Adder Example</a:t>
            </a:r>
            <a:endParaRPr dirty="0"/>
          </a:p>
        </p:txBody>
      </p:sp>
      <p:sp>
        <p:nvSpPr>
          <p:cNvPr id="258" name="Google Shape;258;p2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Boolean expressions:</a:t>
            </a:r>
            <a:endParaRPr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>
                <a:latin typeface="Cambria Math"/>
                <a:ea typeface="Cambria Math"/>
                <a:cs typeface="Cambria Math"/>
                <a:sym typeface="Cambria Math"/>
              </a:rPr>
              <a:t>sum = </a:t>
            </a:r>
            <a:endParaRPr>
              <a:latin typeface="Cambria Math"/>
              <a:ea typeface="Cambria Math"/>
              <a:cs typeface="Cambria Math"/>
              <a:sym typeface="Cambria Math"/>
            </a:endParaRP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>
                <a:latin typeface="Cambria Math"/>
                <a:ea typeface="Cambria Math"/>
                <a:cs typeface="Cambria Math"/>
                <a:sym typeface="Cambria Math"/>
              </a:rPr>
              <a:t>carry =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259" name="Google Shape;259;p2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  <p:graphicFrame>
        <p:nvGraphicFramePr>
          <p:cNvPr id="2" name="Google Shape;268;p7" descr="Truth table for half adder. Has four columns, one for the a input, one for the b input, one for the sum output, and one for the carry output. The a and b inputs are filled in with all possible combinations. The sum and carry outputs are left blank to be filled in during the group work" title="Half Adder Truth Table">
            <a:extLst>
              <a:ext uri="{FF2B5EF4-FFF2-40B4-BE49-F238E27FC236}">
                <a16:creationId xmlns:a16="http://schemas.microsoft.com/office/drawing/2014/main" id="{904FEBF3-DABD-A054-C66B-D9D4B34A3A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07483890"/>
              </p:ext>
            </p:extLst>
          </p:nvPr>
        </p:nvGraphicFramePr>
        <p:xfrm>
          <a:off x="2662200" y="3258286"/>
          <a:ext cx="3863860" cy="290652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5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9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0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6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26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600" b="1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2600" b="1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6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sum</a:t>
                      </a:r>
                      <a:endParaRPr sz="26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6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carry</a:t>
                      </a:r>
                      <a:endParaRPr sz="26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2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2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2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2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endParaRPr sz="22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endParaRPr sz="22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2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2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2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2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endParaRPr sz="22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endParaRPr sz="22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2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2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2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2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endParaRPr sz="22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endParaRPr sz="22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2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2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2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2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endParaRPr sz="22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endParaRPr sz="22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Half Adder Group Work</a:t>
            </a:r>
            <a:endParaRPr/>
          </a:p>
        </p:txBody>
      </p:sp>
      <p:sp>
        <p:nvSpPr>
          <p:cNvPr id="251" name="Google Shape;251;p2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Determine the half adder logical Boolean expression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First, fill in the truth table values for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sum</a:t>
            </a:r>
            <a:r>
              <a:rPr lang="en-US" dirty="0"/>
              <a:t> and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carry</a:t>
            </a:r>
            <a:r>
              <a:rPr lang="en-US" dirty="0"/>
              <a:t> based on the inputs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Then, develop a Boolean expression for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sum</a:t>
            </a:r>
            <a:r>
              <a:rPr lang="en-US" dirty="0"/>
              <a:t> and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carry</a:t>
            </a:r>
            <a:r>
              <a:rPr lang="en-US" dirty="0"/>
              <a:t> based on the truth table</a:t>
            </a:r>
            <a:endParaRPr dirty="0"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Five-minute group discussion, identify one person to share each of the following as a large group: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Overview of what the half adder does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Thought process for reaching the Boolean expression for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sum</a:t>
            </a:r>
            <a:endParaRPr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Thought process for reaching the Boolean expression for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carry</a:t>
            </a:r>
            <a:endParaRPr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252" name="Google Shape;252;p2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Half Adder Example</a:t>
            </a:r>
            <a:endParaRPr dirty="0"/>
          </a:p>
        </p:txBody>
      </p:sp>
      <p:sp>
        <p:nvSpPr>
          <p:cNvPr id="266" name="Google Shape;266;p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Boolean expressions:</a:t>
            </a:r>
            <a:endParaRPr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>
                <a:latin typeface="Cambria Math"/>
                <a:ea typeface="Cambria Math"/>
                <a:cs typeface="Cambria Math"/>
                <a:sym typeface="Cambria Math"/>
              </a:rPr>
              <a:t>sum = a XOR b</a:t>
            </a:r>
            <a:endParaRPr>
              <a:latin typeface="Cambria Math"/>
              <a:ea typeface="Cambria Math"/>
              <a:cs typeface="Cambria Math"/>
              <a:sym typeface="Cambria Math"/>
            </a:endParaRP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>
                <a:latin typeface="Cambria Math"/>
                <a:ea typeface="Cambria Math"/>
                <a:cs typeface="Cambria Math"/>
                <a:sym typeface="Cambria Math"/>
              </a:rPr>
              <a:t>carry = a AND b</a:t>
            </a:r>
            <a:endParaRPr>
              <a:latin typeface="Cambria Math"/>
              <a:ea typeface="Cambria Math"/>
              <a:cs typeface="Cambria Math"/>
              <a:sym typeface="Cambria Math"/>
            </a:endParaRP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267" name="Google Shape;267;p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  <p:graphicFrame>
        <p:nvGraphicFramePr>
          <p:cNvPr id="268" name="Google Shape;268;p7" descr="Truth table for half adder. Has four columns, one for the a input, one for the b input, one for the sum output, and one for the carry output. The a and b inputs are filled in with all possible combinations. The sum and carry outputs are left blank to be filled in during the group work" title="Half Adder Truth Table"/>
          <p:cNvGraphicFramePr/>
          <p:nvPr>
            <p:extLst>
              <p:ext uri="{D42A27DB-BD31-4B8C-83A1-F6EECF244321}">
                <p14:modId xmlns:p14="http://schemas.microsoft.com/office/powerpoint/2010/main" val="1675184260"/>
              </p:ext>
            </p:extLst>
          </p:nvPr>
        </p:nvGraphicFramePr>
        <p:xfrm>
          <a:off x="2662200" y="3258286"/>
          <a:ext cx="3863860" cy="290652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5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9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0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6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26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600" b="1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2600" b="1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6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sum</a:t>
                      </a:r>
                      <a:endParaRPr sz="26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6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carry</a:t>
                      </a:r>
                      <a:endParaRPr sz="26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2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2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2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2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2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2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2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2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2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2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2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2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2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2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2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2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2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2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2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2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2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2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2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2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2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3" name="Google Shape;273;p55" descr="Circuit diagram depicting a full adder. It shows the three inputs on the left, a, b, and c, and the two outputs on the right, sum and carry" title="Full Adder Circuit Diagram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78625" y="304000"/>
            <a:ext cx="2754075" cy="1228425"/>
          </a:xfrm>
          <a:prstGeom prst="rect">
            <a:avLst/>
          </a:prstGeom>
          <a:noFill/>
          <a:ln>
            <a:noFill/>
          </a:ln>
        </p:spPr>
      </p:pic>
      <p:sp>
        <p:nvSpPr>
          <p:cNvPr id="274" name="Google Shape;274;p55"/>
          <p:cNvSpPr/>
          <p:nvPr/>
        </p:nvSpPr>
        <p:spPr>
          <a:xfrm>
            <a:off x="5731098" y="3953629"/>
            <a:ext cx="3412902" cy="290373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500" b="0" i="0" u="none" strike="noStrike" cap="none" dirty="0">
                <a:solidFill>
                  <a:srgbClr val="018304"/>
                </a:solidFill>
                <a:latin typeface="Consolas"/>
                <a:ea typeface="Consolas"/>
                <a:cs typeface="Consolas"/>
                <a:sym typeface="Consolas"/>
              </a:rPr>
              <a:t>/**</a:t>
            </a:r>
            <a:endParaRPr sz="1500" b="0" i="0" u="none" strike="noStrike" cap="none" dirty="0">
              <a:solidFill>
                <a:srgbClr val="01830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500" b="0" i="0" u="none" strike="noStrike" cap="none" dirty="0">
                <a:solidFill>
                  <a:srgbClr val="018304"/>
                </a:solidFill>
                <a:latin typeface="Consolas"/>
                <a:ea typeface="Consolas"/>
                <a:cs typeface="Consolas"/>
                <a:sym typeface="Consolas"/>
              </a:rPr>
              <a:t> * Computes the sum of 3 bits</a:t>
            </a:r>
            <a:endParaRPr sz="1500" b="0" i="0" u="none" strike="noStrike" cap="none" dirty="0">
              <a:solidFill>
                <a:srgbClr val="01830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500" b="0" i="0" u="none" strike="noStrike" cap="none" dirty="0">
                <a:solidFill>
                  <a:srgbClr val="018304"/>
                </a:solidFill>
                <a:latin typeface="Consolas"/>
                <a:ea typeface="Consolas"/>
                <a:cs typeface="Consolas"/>
                <a:sym typeface="Consolas"/>
              </a:rPr>
              <a:t> */</a:t>
            </a:r>
            <a:endParaRPr sz="1500" b="0" i="0" u="none" strike="noStrike" cap="none" dirty="0">
              <a:solidFill>
                <a:srgbClr val="01830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br>
              <a:rPr lang="en-US" sz="15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500" b="0" i="0" u="none" strike="noStrike" cap="none" dirty="0">
                <a:solidFill>
                  <a:srgbClr val="3333CC"/>
                </a:solidFill>
                <a:latin typeface="Consolas"/>
                <a:ea typeface="Consolas"/>
                <a:cs typeface="Consolas"/>
                <a:sym typeface="Consolas"/>
              </a:rPr>
              <a:t>CHIP</a:t>
            </a:r>
            <a:r>
              <a:rPr lang="en-US" sz="15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500" b="0" i="0" u="none" strike="noStrike" cap="none" dirty="0" err="1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FullAdder</a:t>
            </a:r>
            <a:r>
              <a:rPr lang="en-US" sz="15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5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5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-US" sz="1500" b="0" i="0" u="none" strike="noStrike" cap="none" dirty="0">
                <a:solidFill>
                  <a:srgbClr val="3333CC"/>
                </a:solidFill>
                <a:latin typeface="Consolas"/>
                <a:ea typeface="Consolas"/>
                <a:cs typeface="Consolas"/>
                <a:sym typeface="Consolas"/>
              </a:rPr>
              <a:t>IN</a:t>
            </a:r>
            <a:r>
              <a:rPr lang="en-US" sz="15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a, b, c;</a:t>
            </a:r>
            <a:endParaRPr sz="15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5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-US" sz="1500" b="0" i="0" u="none" strike="noStrike" cap="none" dirty="0">
                <a:solidFill>
                  <a:srgbClr val="3333CC"/>
                </a:solidFill>
                <a:latin typeface="Consolas"/>
                <a:ea typeface="Consolas"/>
                <a:cs typeface="Consolas"/>
                <a:sym typeface="Consolas"/>
              </a:rPr>
              <a:t>OUT</a:t>
            </a:r>
            <a:r>
              <a:rPr lang="en-US" sz="15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sum, carry;</a:t>
            </a:r>
            <a:endParaRPr sz="15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br>
              <a:rPr lang="en-US" sz="15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5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-US" sz="1500" b="0" i="0" u="none" strike="noStrike" cap="none" dirty="0">
                <a:solidFill>
                  <a:srgbClr val="3333CC"/>
                </a:solidFill>
                <a:latin typeface="Consolas"/>
                <a:ea typeface="Consolas"/>
                <a:cs typeface="Consolas"/>
                <a:sym typeface="Consolas"/>
              </a:rPr>
              <a:t>PARTS</a:t>
            </a:r>
            <a:r>
              <a:rPr lang="en-US" sz="15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:</a:t>
            </a:r>
            <a:endParaRPr sz="15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500" b="0" i="0" u="none" strike="noStrike" cap="none" dirty="0">
                <a:solidFill>
                  <a:srgbClr val="018304"/>
                </a:solidFill>
                <a:latin typeface="Consolas"/>
                <a:ea typeface="Consolas"/>
                <a:cs typeface="Consolas"/>
                <a:sym typeface="Consolas"/>
              </a:rPr>
              <a:t>    // Put your code here:</a:t>
            </a:r>
            <a:endParaRPr sz="1500" b="0" i="0" u="none" strike="noStrike" cap="none" dirty="0">
              <a:solidFill>
                <a:srgbClr val="01830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500" b="0" i="0" u="none" strike="noStrike" cap="none" dirty="0">
              <a:solidFill>
                <a:srgbClr val="00997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5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5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5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Full Adder</a:t>
            </a:r>
            <a:endParaRPr/>
          </a:p>
        </p:txBody>
      </p:sp>
      <p:sp>
        <p:nvSpPr>
          <p:cNvPr id="276" name="Google Shape;276;p5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2528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Circuit for adding three bits together (two bits </a:t>
            </a:r>
            <a:r>
              <a:rPr lang="en-US" i="1" dirty="0"/>
              <a:t>and</a:t>
            </a:r>
            <a:r>
              <a:rPr lang="en-US" dirty="0"/>
              <a:t> carry bit together from previous column)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a </a:t>
            </a:r>
            <a:r>
              <a:rPr lang="en-US" dirty="0"/>
              <a:t>is the first bit being added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b </a:t>
            </a:r>
            <a:r>
              <a:rPr lang="en-US" dirty="0"/>
              <a:t>is the corresponding bit to be added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c 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is </a:t>
            </a:r>
            <a:r>
              <a:rPr lang="en-US" dirty="0"/>
              <a:t>the carry bit from the right column</a:t>
            </a:r>
            <a:endParaRPr dirty="0"/>
          </a:p>
        </p:txBody>
      </p:sp>
      <p:sp>
        <p:nvSpPr>
          <p:cNvPr id="277" name="Google Shape;277;p5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  <p:sp>
        <p:nvSpPr>
          <p:cNvPr id="278" name="Google Shape;278;p55"/>
          <p:cNvSpPr txBox="1"/>
          <p:nvPr/>
        </p:nvSpPr>
        <p:spPr>
          <a:xfrm>
            <a:off x="357018" y="3890626"/>
            <a:ext cx="543847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marR="0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Produces two outputs: </a:t>
            </a:r>
            <a:r>
              <a:rPr lang="en-US" sz="26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sum</a:t>
            </a:r>
            <a:r>
              <a:rPr lang="en-US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r>
              <a:rPr lang="en-US" sz="2600" b="0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</a:t>
            </a:r>
            <a:r>
              <a:rPr lang="en-US" sz="26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carry</a:t>
            </a: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99516" marR="0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</a:pPr>
            <a:r>
              <a:rPr lang="en-US" sz="22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sum 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the value to be put for this column in the result</a:t>
            </a:r>
            <a:endParaRPr sz="22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699516" marR="0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</a:pPr>
            <a:r>
              <a:rPr lang="en-US" sz="22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carry 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the value to be carried over to the next column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79" name="Google Shape;279;p55"/>
          <p:cNvGraphicFramePr/>
          <p:nvPr/>
        </p:nvGraphicFramePr>
        <p:xfrm>
          <a:off x="5948503" y="1904146"/>
          <a:ext cx="2978075" cy="188964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27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19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carry</a:t>
                      </a: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190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19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19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19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19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190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19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19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19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19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19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sum</a:t>
                      </a: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19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19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59"/>
          <p:cNvSpPr/>
          <p:nvPr/>
        </p:nvSpPr>
        <p:spPr>
          <a:xfrm>
            <a:off x="1094703" y="3994086"/>
            <a:ext cx="1534195" cy="3606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59"/>
          <p:cNvSpPr/>
          <p:nvPr/>
        </p:nvSpPr>
        <p:spPr>
          <a:xfrm>
            <a:off x="1094702" y="4379135"/>
            <a:ext cx="1534197" cy="3606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5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Full Adder</a:t>
            </a:r>
            <a:endParaRPr/>
          </a:p>
        </p:txBody>
      </p:sp>
      <p:sp>
        <p:nvSpPr>
          <p:cNvPr id="287" name="Google Shape;287;p5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  <p:graphicFrame>
        <p:nvGraphicFramePr>
          <p:cNvPr id="288" name="Google Shape;288;p59"/>
          <p:cNvGraphicFramePr/>
          <p:nvPr/>
        </p:nvGraphicFramePr>
        <p:xfrm>
          <a:off x="3566380" y="3429000"/>
          <a:ext cx="3555075" cy="278537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316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9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9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89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carry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6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solidFill>
                            <a:srgbClr val="BFBFBF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600" u="none" strike="noStrike" cap="none">
                        <a:solidFill>
                          <a:srgbClr val="BFBFBF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solidFill>
                            <a:srgbClr val="BFBFBF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600" u="none" strike="noStrike" cap="none">
                        <a:solidFill>
                          <a:srgbClr val="BFBFBF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solidFill>
                            <a:srgbClr val="BFBFBF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600" u="none" strike="noStrike" cap="none">
                        <a:solidFill>
                          <a:srgbClr val="BFBFBF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09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solidFill>
                            <a:srgbClr val="BFBFBF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600" u="none" strike="noStrike" cap="none">
                        <a:solidFill>
                          <a:srgbClr val="BFBFBF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solidFill>
                            <a:srgbClr val="BFBFBF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600" u="none" strike="noStrike" cap="none">
                        <a:solidFill>
                          <a:srgbClr val="BFBFBF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solidFill>
                            <a:srgbClr val="BFBFBF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600" u="none" strike="noStrike" cap="none">
                        <a:solidFill>
                          <a:srgbClr val="BFBFBF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9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sum</a:t>
                      </a: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u="none" strike="noStrike" cap="none">
                          <a:solidFill>
                            <a:srgbClr val="BFBFBF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600" u="none" strike="noStrike" cap="none">
                        <a:solidFill>
                          <a:srgbClr val="BFBFBF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89" name="Google Shape;289;p5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2554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Example: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0b0111 + 0b0101</a:t>
            </a:r>
            <a:endParaRPr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For the second (second least significant) column: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a = 1</a:t>
            </a:r>
            <a:endParaRPr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b = 0</a:t>
            </a:r>
            <a:endParaRPr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c = 1</a:t>
            </a:r>
            <a:endParaRPr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sum = </a:t>
            </a:r>
            <a:endParaRPr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carry =</a:t>
            </a:r>
            <a:endParaRPr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1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Full Adder Truth Table</a:t>
            </a:r>
            <a:endParaRPr/>
          </a:p>
        </p:txBody>
      </p:sp>
      <p:sp>
        <p:nvSpPr>
          <p:cNvPr id="295" name="Google Shape;295;p1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  <p:graphicFrame>
        <p:nvGraphicFramePr>
          <p:cNvPr id="296" name="Google Shape;296;p16" descr="Truth table for full adder. Has five columns, one for the a input, one for the b input, one for the c input, one for the sum output, and one for the carry output. Shows the values of sum and carry for all possible input combinations." title="Full Adder Truth Table"/>
          <p:cNvGraphicFramePr/>
          <p:nvPr/>
        </p:nvGraphicFramePr>
        <p:xfrm>
          <a:off x="473600" y="1330250"/>
          <a:ext cx="5932625" cy="50598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186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6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6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6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6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7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2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2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</a:t>
                      </a:r>
                      <a:endParaRPr sz="2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sum</a:t>
                      </a:r>
                      <a:endParaRPr sz="2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carry</a:t>
                      </a:r>
                      <a:endParaRPr sz="2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2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2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2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2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2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2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oogle Shape;296;p16" descr="Truth table for full adder. Has five columns, one for the a input, one for the b input, one for the c input, one for the sum output, and one for the carry output. Shows the values of sum and carry for all possible input combinations." title="Full Adder Truth Table">
            <a:extLst>
              <a:ext uri="{FF2B5EF4-FFF2-40B4-BE49-F238E27FC236}">
                <a16:creationId xmlns:a16="http://schemas.microsoft.com/office/drawing/2014/main" id="{158248BE-0E60-5940-AD82-A79101198E93}"/>
              </a:ext>
            </a:extLst>
          </p:cNvPr>
          <p:cNvGraphicFramePr/>
          <p:nvPr/>
        </p:nvGraphicFramePr>
        <p:xfrm>
          <a:off x="3857945" y="2122631"/>
          <a:ext cx="4911965" cy="414501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82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2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3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23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237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000" b="1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2000" b="1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000" b="1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2000" b="1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</a:t>
                      </a:r>
                      <a:endParaRPr sz="20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sum</a:t>
                      </a:r>
                      <a:endParaRPr sz="20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carry</a:t>
                      </a:r>
                      <a:endParaRPr sz="20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10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10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10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10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410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10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10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410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0A70F76C-5EB9-144A-9E67-95E9123F95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1824" y="3945214"/>
            <a:ext cx="5050172" cy="533400"/>
          </a:xfrm>
          <a:prstGeom prst="rect">
            <a:avLst/>
          </a:prstGeom>
        </p:spPr>
      </p:pic>
      <p:sp>
        <p:nvSpPr>
          <p:cNvPr id="18" name="Google Shape;199;p7">
            <a:extLst>
              <a:ext uri="{FF2B5EF4-FFF2-40B4-BE49-F238E27FC236}">
                <a16:creationId xmlns:a16="http://schemas.microsoft.com/office/drawing/2014/main" id="{2E885D94-BC5F-4B43-96C4-EC4647D3F765}"/>
              </a:ext>
            </a:extLst>
          </p:cNvPr>
          <p:cNvSpPr txBox="1">
            <a:spLocks/>
          </p:cNvSpPr>
          <p:nvPr/>
        </p:nvSpPr>
        <p:spPr>
          <a:xfrm>
            <a:off x="396875" y="2422933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766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Char char="❖"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Calibri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610870" indent="-514350">
              <a:buSzPts val="2600"/>
              <a:buFont typeface="Arial"/>
              <a:buAutoNum type="alphaUcPeriod"/>
            </a:pPr>
            <a:r>
              <a:rPr lang="en-US" dirty="0">
                <a:solidFill>
                  <a:srgbClr val="FF9A01"/>
                </a:solidFill>
              </a:rPr>
              <a:t>sum = 0, carry = 0</a:t>
            </a:r>
            <a:endParaRPr lang="en-US" dirty="0"/>
          </a:p>
          <a:p>
            <a:pPr marL="610870" indent="-514350">
              <a:buSzPts val="2600"/>
              <a:buFont typeface="Arial"/>
              <a:buAutoNum type="alphaUcPeriod"/>
            </a:pPr>
            <a:r>
              <a:rPr lang="en-US" dirty="0">
                <a:solidFill>
                  <a:srgbClr val="00B050"/>
                </a:solidFill>
              </a:rPr>
              <a:t>sum = 0, carry = 1</a:t>
            </a:r>
            <a:endParaRPr lang="en-US" dirty="0"/>
          </a:p>
          <a:p>
            <a:pPr marL="610870" indent="-514350">
              <a:buSzPts val="2600"/>
              <a:buFont typeface="Arial"/>
              <a:buAutoNum type="alphaUcPeriod"/>
            </a:pPr>
            <a:r>
              <a:rPr lang="en-US" dirty="0">
                <a:solidFill>
                  <a:srgbClr val="FF329A"/>
                </a:solidFill>
              </a:rPr>
              <a:t>sum = 1, carry = 0</a:t>
            </a:r>
            <a:endParaRPr lang="en-US" dirty="0"/>
          </a:p>
          <a:p>
            <a:pPr marL="610870" indent="-514350">
              <a:buSzPts val="2600"/>
              <a:buFont typeface="Arial"/>
              <a:buAutoNum type="alphaUcPeriod"/>
            </a:pPr>
            <a:r>
              <a:rPr lang="en-US" dirty="0">
                <a:solidFill>
                  <a:srgbClr val="00B0F0"/>
                </a:solidFill>
              </a:rPr>
              <a:t>sum = 1, carry = 1</a:t>
            </a:r>
            <a:endParaRPr lang="en-US" dirty="0"/>
          </a:p>
          <a:p>
            <a:pPr marL="610870" indent="-514350">
              <a:buSzPts val="2600"/>
              <a:buFont typeface="Arial"/>
              <a:buAutoNum type="alphaUcPeriod"/>
            </a:pPr>
            <a:r>
              <a:rPr lang="en-US" dirty="0">
                <a:solidFill>
                  <a:srgbClr val="9A6533"/>
                </a:solidFill>
              </a:rPr>
              <a:t>We’re lost…</a:t>
            </a:r>
            <a:endParaRPr lang="en-US" dirty="0"/>
          </a:p>
        </p:txBody>
      </p:sp>
      <p:sp>
        <p:nvSpPr>
          <p:cNvPr id="19" name="Google Shape;198;p7">
            <a:extLst>
              <a:ext uri="{FF2B5EF4-FFF2-40B4-BE49-F238E27FC236}">
                <a16:creationId xmlns:a16="http://schemas.microsoft.com/office/drawing/2014/main" id="{6C694559-29B8-8749-B4EE-CAC3ACF5568C}"/>
              </a:ext>
            </a:extLst>
          </p:cNvPr>
          <p:cNvSpPr txBox="1">
            <a:spLocks/>
          </p:cNvSpPr>
          <p:nvPr/>
        </p:nvSpPr>
        <p:spPr>
          <a:xfrm>
            <a:off x="374090" y="1486855"/>
            <a:ext cx="8388910" cy="1271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r>
              <a:rPr lang="en-US" sz="2600" dirty="0"/>
              <a:t>What are the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sum</a:t>
            </a:r>
            <a:r>
              <a:rPr lang="en-US" sz="2600" dirty="0"/>
              <a:t> and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carry</a:t>
            </a:r>
            <a:r>
              <a:rPr lang="en-US" sz="2600" dirty="0"/>
              <a:t> bits when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a=0</a:t>
            </a:r>
            <a:r>
              <a:rPr lang="en-US" sz="2600" dirty="0"/>
              <a:t>,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b=1</a:t>
            </a:r>
            <a:r>
              <a:rPr lang="en-US" sz="2600" dirty="0"/>
              <a:t>, and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c=1</a:t>
            </a:r>
            <a:r>
              <a:rPr lang="en-US" sz="2600" dirty="0"/>
              <a:t>?</a:t>
            </a:r>
          </a:p>
        </p:txBody>
      </p:sp>
      <p:sp>
        <p:nvSpPr>
          <p:cNvPr id="197" name="Google Shape;197;p7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C99E6CD-C715-984B-AF26-3FC3E8C0EC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875" y="2935797"/>
            <a:ext cx="3386560" cy="533400"/>
          </a:xfrm>
          <a:prstGeom prst="rect">
            <a:avLst/>
          </a:prstGeom>
        </p:spPr>
      </p:pic>
      <mc:AlternateContent xmlns:mc="http://schemas.openxmlformats.org/markup-compatibility/2006">
        <mc:Choice xmlns:we="http://schemas.microsoft.com/office/webextensions/webextension/2010/11" xmlns:pca="http://schemas.microsoft.com/office/powerpoint/2013/contentapp" Requires="we pca">
          <p:graphicFrame>
            <p:nvGraphicFramePr>
              <p:cNvPr id="2" name="Add-in" descr="Add-in content for Poll Everywhere.">
                <a:extLst>
                  <a:ext uri="{FF2B5EF4-FFF2-40B4-BE49-F238E27FC236}">
                    <a16:creationId xmlns:a16="http://schemas.microsoft.com/office/drawing/2014/main" id="{B91919AE-7119-9801-EF8A-9405EBA84A8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25050485"/>
                  </p:ext>
                </p:extLst>
              </p:nvPr>
            </p:nvGraphicFramePr>
            <p:xfrm>
              <a:off x="-1" y="250660"/>
              <a:ext cx="9144001" cy="6631757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4"/>
              </a:graphicData>
            </a:graphic>
          </p:graphicFrame>
        </mc:Choice>
        <mc:Fallback>
          <p:pic>
            <p:nvPicPr>
              <p:cNvPr id="2" name="Add-in" descr="Add-in content for Poll Everywhere.">
                <a:extLst>
                  <a:ext uri="{FF2B5EF4-FFF2-40B4-BE49-F238E27FC236}">
                    <a16:creationId xmlns:a16="http://schemas.microsoft.com/office/drawing/2014/main" id="{B91919AE-7119-9801-EF8A-9405EBA84A8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1" y="250660"/>
                <a:ext cx="9144001" cy="6631757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66672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Outline</a:t>
            </a:r>
            <a:endParaRPr dirty="0"/>
          </a:p>
        </p:txBody>
      </p:sp>
      <p:sp>
        <p:nvSpPr>
          <p:cNvPr id="69" name="Google Shape;69;p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solidFill>
                  <a:srgbClr val="4A2A85"/>
                </a:solidFill>
              </a:rPr>
              <a:t>Time Management</a:t>
            </a:r>
            <a:endParaRPr b="1" dirty="0">
              <a:solidFill>
                <a:srgbClr val="4A2A85"/>
              </a:solidFill>
            </a:endParaRPr>
          </a:p>
          <a:p>
            <a:pPr marL="649224" lvl="1" indent="-283463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r>
              <a:rPr lang="en-US" b="1" dirty="0">
                <a:solidFill>
                  <a:srgbClr val="4A2A85"/>
                </a:solidFill>
              </a:rPr>
              <a:t>Identifying Weekly Time Commitments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dirty="0">
                <a:solidFill>
                  <a:schemeClr val="tx1"/>
                </a:solidFill>
              </a:rPr>
              <a:t>Overview of Numbers in Binary</a:t>
            </a: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Comparison Between Binary and Decimal</a:t>
            </a:r>
          </a:p>
          <a:p>
            <a:pPr marL="356616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dirty="0">
                <a:solidFill>
                  <a:schemeClr val="tx1"/>
                </a:solidFill>
              </a:rPr>
              <a:t>Boolean Arithmetic</a:t>
            </a: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Addition Operator and Handling Binary Overflow</a:t>
            </a:r>
          </a:p>
          <a:p>
            <a:pPr marL="640080" lvl="1" indent="-283464"/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Circuits for Adding Binary Numbers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Overview of the Half Adder and Full Adder</a:t>
            </a:r>
          </a:p>
        </p:txBody>
      </p:sp>
      <p:sp>
        <p:nvSpPr>
          <p:cNvPr id="70" name="Google Shape;70;p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03364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2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Full Adder Truth Table</a:t>
            </a:r>
            <a:endParaRPr/>
          </a:p>
        </p:txBody>
      </p:sp>
      <p:sp>
        <p:nvSpPr>
          <p:cNvPr id="310" name="Google Shape;310;p2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  <p:graphicFrame>
        <p:nvGraphicFramePr>
          <p:cNvPr id="311" name="Google Shape;311;p29" descr="Truth table for full adder. Has five columns, one for the a input, one for the b input, one for the c input, one for the sum output, and one for the carry output. Shows the values of sum and carry for all possible input combinations." title="Full Adder Truth Table"/>
          <p:cNvGraphicFramePr/>
          <p:nvPr/>
        </p:nvGraphicFramePr>
        <p:xfrm>
          <a:off x="473600" y="1330250"/>
          <a:ext cx="5932625" cy="50598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186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6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6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6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6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7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2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2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</a:t>
                      </a:r>
                      <a:endParaRPr sz="2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sum</a:t>
                      </a:r>
                      <a:endParaRPr sz="2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carry</a:t>
                      </a:r>
                      <a:endParaRPr sz="2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2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2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2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2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2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6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Adds two 16-bit numbers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sz="20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Connects the full adders for each column together (wires the out carry from one column to the in carry of the next) 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9" name="Google Shape;621;g8300141d06_3_162">
            <a:extLst>
              <a:ext uri="{FF2B5EF4-FFF2-40B4-BE49-F238E27FC236}">
                <a16:creationId xmlns:a16="http://schemas.microsoft.com/office/drawing/2014/main" id="{E55A79B0-441D-4844-B0F2-EAF1C5C7DB74}"/>
              </a:ext>
            </a:extLst>
          </p:cNvPr>
          <p:cNvSpPr/>
          <p:nvPr/>
        </p:nvSpPr>
        <p:spPr>
          <a:xfrm>
            <a:off x="7679541" y="3828765"/>
            <a:ext cx="202500" cy="1212900"/>
          </a:xfrm>
          <a:prstGeom prst="roundRect">
            <a:avLst>
              <a:gd name="adj" fmla="val 16667"/>
            </a:avLst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620;g8300141d06_3_162">
            <a:extLst>
              <a:ext uri="{FF2B5EF4-FFF2-40B4-BE49-F238E27FC236}">
                <a16:creationId xmlns:a16="http://schemas.microsoft.com/office/drawing/2014/main" id="{30CF6561-D454-2C49-AB7E-87008213A40E}"/>
              </a:ext>
            </a:extLst>
          </p:cNvPr>
          <p:cNvSpPr/>
          <p:nvPr/>
        </p:nvSpPr>
        <p:spPr>
          <a:xfrm>
            <a:off x="8056957" y="3828765"/>
            <a:ext cx="202500" cy="1212900"/>
          </a:xfrm>
          <a:prstGeom prst="roundRect">
            <a:avLst>
              <a:gd name="adj" fmla="val 16667"/>
            </a:avLst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619;g8300141d06_3_162">
            <a:extLst>
              <a:ext uri="{FF2B5EF4-FFF2-40B4-BE49-F238E27FC236}">
                <a16:creationId xmlns:a16="http://schemas.microsoft.com/office/drawing/2014/main" id="{C968BB84-D87A-9843-8329-FF18329C29FD}"/>
              </a:ext>
            </a:extLst>
          </p:cNvPr>
          <p:cNvSpPr/>
          <p:nvPr/>
        </p:nvSpPr>
        <p:spPr>
          <a:xfrm>
            <a:off x="8423192" y="4279658"/>
            <a:ext cx="202500" cy="762000"/>
          </a:xfrm>
          <a:prstGeom prst="roundRect">
            <a:avLst>
              <a:gd name="adj" fmla="val 16667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6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Multi-Bit Adder</a:t>
            </a:r>
            <a:endParaRPr/>
          </a:p>
        </p:txBody>
      </p:sp>
      <p:sp>
        <p:nvSpPr>
          <p:cNvPr id="329" name="Google Shape;329;p6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31</a:t>
            </a:fld>
            <a:endParaRPr/>
          </a:p>
        </p:txBody>
      </p:sp>
      <p:sp>
        <p:nvSpPr>
          <p:cNvPr id="330" name="Google Shape;330;p61"/>
          <p:cNvSpPr/>
          <p:nvPr/>
        </p:nvSpPr>
        <p:spPr>
          <a:xfrm>
            <a:off x="708660" y="3335628"/>
            <a:ext cx="4657220" cy="342932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018304"/>
                </a:solidFill>
                <a:latin typeface="Consolas"/>
                <a:ea typeface="Consolas"/>
                <a:cs typeface="Consolas"/>
                <a:sym typeface="Consolas"/>
              </a:rPr>
              <a:t>/**</a:t>
            </a:r>
            <a:endParaRPr sz="1400" b="0" i="0" u="none" strike="noStrike" cap="none" dirty="0">
              <a:solidFill>
                <a:srgbClr val="01830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018304"/>
                </a:solidFill>
                <a:latin typeface="Consolas"/>
                <a:ea typeface="Consolas"/>
                <a:cs typeface="Consolas"/>
                <a:sym typeface="Consolas"/>
              </a:rPr>
              <a:t> * Adds two 16-bit Two’s </a:t>
            </a:r>
            <a:r>
              <a:rPr lang="en-US" sz="1800" dirty="0">
                <a:solidFill>
                  <a:srgbClr val="018304"/>
                </a:solidFill>
                <a:latin typeface="Consolas"/>
                <a:ea typeface="Consolas"/>
                <a:cs typeface="Consolas"/>
                <a:sym typeface="Consolas"/>
              </a:rPr>
              <a:t>C</a:t>
            </a:r>
            <a:r>
              <a:rPr lang="en-US" sz="1800" b="0" i="0" u="none" strike="noStrike" cap="none" dirty="0">
                <a:solidFill>
                  <a:srgbClr val="018304"/>
                </a:solidFill>
                <a:latin typeface="Consolas"/>
                <a:ea typeface="Consolas"/>
                <a:cs typeface="Consolas"/>
                <a:sym typeface="Consolas"/>
              </a:rPr>
              <a:t>omplement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018304"/>
                </a:solidFill>
                <a:latin typeface="Consolas"/>
                <a:ea typeface="Consolas"/>
                <a:cs typeface="Consolas"/>
                <a:sym typeface="Consolas"/>
              </a:rPr>
              <a:t> * values. Overflow is ignored.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018304"/>
                </a:solidFill>
                <a:latin typeface="Consolas"/>
                <a:ea typeface="Consolas"/>
                <a:cs typeface="Consolas"/>
                <a:sym typeface="Consolas"/>
              </a:rPr>
              <a:t> */</a:t>
            </a:r>
            <a:br>
              <a:rPr lang="en-US" sz="18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800" b="0" i="0" u="none" strike="noStrike" cap="none" dirty="0">
                <a:solidFill>
                  <a:srgbClr val="3333CC"/>
                </a:solidFill>
                <a:latin typeface="Consolas"/>
                <a:ea typeface="Consolas"/>
                <a:cs typeface="Consolas"/>
                <a:sym typeface="Consolas"/>
              </a:rPr>
              <a:t>CHIP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Add16 {</a:t>
            </a: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US" sz="1800" b="0" i="0" u="none" strike="noStrike" cap="none" dirty="0">
                <a:solidFill>
                  <a:srgbClr val="3333CC"/>
                </a:solidFill>
                <a:latin typeface="Consolas"/>
                <a:ea typeface="Consolas"/>
                <a:cs typeface="Consolas"/>
                <a:sym typeface="Consolas"/>
              </a:rPr>
              <a:t>IN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a[16], b[16];</a:t>
            </a: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US" sz="1800" b="0" i="0" u="none" strike="noStrike" cap="none" dirty="0">
                <a:solidFill>
                  <a:srgbClr val="3333CC"/>
                </a:solidFill>
                <a:latin typeface="Consolas"/>
                <a:ea typeface="Consolas"/>
                <a:cs typeface="Consolas"/>
                <a:sym typeface="Consolas"/>
              </a:rPr>
              <a:t>OUT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sum[16];</a:t>
            </a: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br>
              <a:rPr lang="en-US" sz="18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8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US" sz="1800" b="0" i="0" u="none" strike="noStrike" cap="none" dirty="0">
                <a:solidFill>
                  <a:srgbClr val="3333CC"/>
                </a:solidFill>
                <a:latin typeface="Consolas"/>
                <a:ea typeface="Consolas"/>
                <a:cs typeface="Consolas"/>
                <a:sym typeface="Consolas"/>
              </a:rPr>
              <a:t>PARTS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:</a:t>
            </a: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018304"/>
                </a:solidFill>
                <a:latin typeface="Consolas"/>
                <a:ea typeface="Consolas"/>
                <a:cs typeface="Consolas"/>
                <a:sym typeface="Consolas"/>
              </a:rPr>
              <a:t>  // Put your code here: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018304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1" name="Google Shape;331;p61" descr="Circuit diagram of the Add16 chip, showing two 16 bit inputs a and b and one 16 bit output sum" title="Add16 Circuit Diagram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81774" y="513889"/>
            <a:ext cx="3332725" cy="150657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622;g8300141d06_3_162">
            <a:extLst>
              <a:ext uri="{FF2B5EF4-FFF2-40B4-BE49-F238E27FC236}">
                <a16:creationId xmlns:a16="http://schemas.microsoft.com/office/drawing/2014/main" id="{A920FF66-5FA1-9144-8156-23A644E89BBB}"/>
              </a:ext>
            </a:extLst>
          </p:cNvPr>
          <p:cNvSpPr txBox="1"/>
          <p:nvPr/>
        </p:nvSpPr>
        <p:spPr>
          <a:xfrm>
            <a:off x="5516307" y="3686168"/>
            <a:ext cx="3091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125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CC0000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 </a:t>
            </a:r>
            <a:r>
              <a:rPr lang="en-US" sz="2400" b="1" dirty="0">
                <a:solidFill>
                  <a:srgbClr val="3C78D8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…</a:t>
            </a:r>
            <a:r>
              <a:rPr lang="en-US" sz="2400" b="1" dirty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 0 1 1 1 0 0</a:t>
            </a:r>
            <a:endParaRPr sz="2400" b="1" dirty="0"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</p:txBody>
      </p:sp>
      <p:sp>
        <p:nvSpPr>
          <p:cNvPr id="12" name="Google Shape;626;g8300141d06_3_162">
            <a:extLst>
              <a:ext uri="{FF2B5EF4-FFF2-40B4-BE49-F238E27FC236}">
                <a16:creationId xmlns:a16="http://schemas.microsoft.com/office/drawing/2014/main" id="{2C2BA683-81D9-E943-B0A3-75B0BF9BFA3E}"/>
              </a:ext>
            </a:extLst>
          </p:cNvPr>
          <p:cNvSpPr txBox="1"/>
          <p:nvPr/>
        </p:nvSpPr>
        <p:spPr>
          <a:xfrm>
            <a:off x="5506743" y="4709421"/>
            <a:ext cx="202500" cy="4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latin typeface="Calibri"/>
                <a:ea typeface="Calibri"/>
                <a:cs typeface="Calibri"/>
                <a:sym typeface="Calibri"/>
              </a:rPr>
              <a:t>+</a:t>
            </a:r>
            <a:endParaRPr sz="28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627;g8300141d06_3_162">
            <a:extLst>
              <a:ext uri="{FF2B5EF4-FFF2-40B4-BE49-F238E27FC236}">
                <a16:creationId xmlns:a16="http://schemas.microsoft.com/office/drawing/2014/main" id="{D8F41DDA-DD80-6B45-ACD5-178BC21FB50D}"/>
              </a:ext>
            </a:extLst>
          </p:cNvPr>
          <p:cNvSpPr txBox="1"/>
          <p:nvPr/>
        </p:nvSpPr>
        <p:spPr>
          <a:xfrm>
            <a:off x="5709236" y="5223908"/>
            <a:ext cx="2912901" cy="55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125" rIns="0" bIns="0" anchor="t" anchorCtr="0">
            <a:noAutofit/>
          </a:bodyPr>
          <a:lstStyle/>
          <a:p>
            <a:pPr marL="1270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… 1 1 1 0 0 0 1</a:t>
            </a:r>
            <a:endParaRPr sz="2400" b="1" dirty="0"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</p:txBody>
      </p:sp>
      <p:cxnSp>
        <p:nvCxnSpPr>
          <p:cNvPr id="14" name="Google Shape;628;g8300141d06_3_162">
            <a:extLst>
              <a:ext uri="{FF2B5EF4-FFF2-40B4-BE49-F238E27FC236}">
                <a16:creationId xmlns:a16="http://schemas.microsoft.com/office/drawing/2014/main" id="{41AAC2BE-5E10-3F44-8ED5-15742580266A}"/>
              </a:ext>
            </a:extLst>
          </p:cNvPr>
          <p:cNvCxnSpPr>
            <a:cxnSpLocks/>
          </p:cNvCxnSpPr>
          <p:nvPr/>
        </p:nvCxnSpPr>
        <p:spPr>
          <a:xfrm>
            <a:off x="5381774" y="5154408"/>
            <a:ext cx="3332725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" name="Google Shape;629;g8300141d06_3_162">
            <a:extLst>
              <a:ext uri="{FF2B5EF4-FFF2-40B4-BE49-F238E27FC236}">
                <a16:creationId xmlns:a16="http://schemas.microsoft.com/office/drawing/2014/main" id="{6C7A66EB-762F-D849-8855-83066CCB4C66}"/>
              </a:ext>
            </a:extLst>
          </p:cNvPr>
          <p:cNvSpPr/>
          <p:nvPr/>
        </p:nvSpPr>
        <p:spPr>
          <a:xfrm>
            <a:off x="8369078" y="5345783"/>
            <a:ext cx="296100" cy="3651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630;g8300141d06_3_162">
            <a:extLst>
              <a:ext uri="{FF2B5EF4-FFF2-40B4-BE49-F238E27FC236}">
                <a16:creationId xmlns:a16="http://schemas.microsoft.com/office/drawing/2014/main" id="{FEB85422-98F6-0E4D-A203-2FECC3550F17}"/>
              </a:ext>
            </a:extLst>
          </p:cNvPr>
          <p:cNvSpPr/>
          <p:nvPr/>
        </p:nvSpPr>
        <p:spPr>
          <a:xfrm>
            <a:off x="8006864" y="5345782"/>
            <a:ext cx="296100" cy="3651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F1C23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631;g8300141d06_3_162">
            <a:extLst>
              <a:ext uri="{FF2B5EF4-FFF2-40B4-BE49-F238E27FC236}">
                <a16:creationId xmlns:a16="http://schemas.microsoft.com/office/drawing/2014/main" id="{B3004D7C-F623-5D43-9E41-283EA2CBFB7D}"/>
              </a:ext>
            </a:extLst>
          </p:cNvPr>
          <p:cNvSpPr/>
          <p:nvPr/>
        </p:nvSpPr>
        <p:spPr>
          <a:xfrm>
            <a:off x="7644657" y="5345783"/>
            <a:ext cx="296100" cy="3651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45818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632;g8300141d06_3_162">
            <a:extLst>
              <a:ext uri="{FF2B5EF4-FFF2-40B4-BE49-F238E27FC236}">
                <a16:creationId xmlns:a16="http://schemas.microsoft.com/office/drawing/2014/main" id="{23902091-F914-5148-9CC6-A33488D246F6}"/>
              </a:ext>
            </a:extLst>
          </p:cNvPr>
          <p:cNvSpPr/>
          <p:nvPr/>
        </p:nvSpPr>
        <p:spPr>
          <a:xfrm>
            <a:off x="8010172" y="3774833"/>
            <a:ext cx="296100" cy="3651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633;g8300141d06_3_162">
            <a:extLst>
              <a:ext uri="{FF2B5EF4-FFF2-40B4-BE49-F238E27FC236}">
                <a16:creationId xmlns:a16="http://schemas.microsoft.com/office/drawing/2014/main" id="{4B88ECCB-ED38-4D4C-A6A6-064BE497C10F}"/>
              </a:ext>
            </a:extLst>
          </p:cNvPr>
          <p:cNvSpPr/>
          <p:nvPr/>
        </p:nvSpPr>
        <p:spPr>
          <a:xfrm>
            <a:off x="7641700" y="3774833"/>
            <a:ext cx="296100" cy="3651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F1C23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634;g8300141d06_3_162">
            <a:extLst>
              <a:ext uri="{FF2B5EF4-FFF2-40B4-BE49-F238E27FC236}">
                <a16:creationId xmlns:a16="http://schemas.microsoft.com/office/drawing/2014/main" id="{EE66A657-E7A4-D340-9F6A-295C4A089C05}"/>
              </a:ext>
            </a:extLst>
          </p:cNvPr>
          <p:cNvSpPr/>
          <p:nvPr/>
        </p:nvSpPr>
        <p:spPr>
          <a:xfrm>
            <a:off x="7265937" y="3774833"/>
            <a:ext cx="296100" cy="3651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45818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625;g8300141d06_3_162">
            <a:extLst>
              <a:ext uri="{FF2B5EF4-FFF2-40B4-BE49-F238E27FC236}">
                <a16:creationId xmlns:a16="http://schemas.microsoft.com/office/drawing/2014/main" id="{17BB80EE-D6AB-3C49-9890-A75648740D94}"/>
              </a:ext>
            </a:extLst>
          </p:cNvPr>
          <p:cNvSpPr txBox="1"/>
          <p:nvPr/>
        </p:nvSpPr>
        <p:spPr>
          <a:xfrm>
            <a:off x="5867161" y="4145008"/>
            <a:ext cx="3036701" cy="9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125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… 0 0 1 0 1 0 1</a:t>
            </a:r>
            <a:endParaRPr sz="2400" b="1" dirty="0"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None/>
            </a:pPr>
            <a:r>
              <a:rPr lang="en-US" sz="2400" b="1" dirty="0"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… 1 0 1 1 1 0 0</a:t>
            </a:r>
            <a:endParaRPr sz="2400" b="1" dirty="0"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6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3 Reminders</a:t>
            </a:r>
            <a:endParaRPr dirty="0"/>
          </a:p>
        </p:txBody>
      </p:sp>
      <p:sp>
        <p:nvSpPr>
          <p:cNvPr id="337" name="Google Shape;337;p6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indent="-347472"/>
            <a:r>
              <a:rPr lang="en-US" b="1" dirty="0">
                <a:solidFill>
                  <a:schemeClr val="tx1"/>
                </a:solidFill>
              </a:rPr>
              <a:t>Project 2 due Friday (1/12) at 11:59pm</a:t>
            </a:r>
            <a:endParaRPr lang="en-US" dirty="0"/>
          </a:p>
          <a:p>
            <a:pPr marL="0" lv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dirty="0"/>
              <a:t>Course Staff Support</a:t>
            </a:r>
          </a:p>
          <a:p>
            <a:pPr marL="699516" lvl="1" indent="-342900"/>
            <a:r>
              <a:rPr lang="en-US" dirty="0">
                <a:solidFill>
                  <a:schemeClr val="tx1"/>
                </a:solidFill>
              </a:rPr>
              <a:t>Amy has office hours tomorrow in CSE2 151 at 1:30pm</a:t>
            </a:r>
          </a:p>
          <a:p>
            <a:pPr marL="699516" lvl="1" indent="-342900"/>
            <a:r>
              <a:rPr lang="en-US" dirty="0">
                <a:solidFill>
                  <a:schemeClr val="tx1"/>
                </a:solidFill>
              </a:rPr>
              <a:t>Feel free to post your questions on the Ed discussion board too</a:t>
            </a:r>
            <a:endParaRPr lang="en-US" dirty="0"/>
          </a:p>
        </p:txBody>
      </p:sp>
      <p:sp>
        <p:nvSpPr>
          <p:cNvPr id="338" name="Google Shape;338;p6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32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Time Management</a:t>
            </a:r>
            <a:endParaRPr dirty="0"/>
          </a:p>
        </p:txBody>
      </p:sp>
      <p:sp>
        <p:nvSpPr>
          <p:cNvPr id="78" name="Google Shape;78;p3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8" name="Google Shape;69;p2">
            <a:extLst>
              <a:ext uri="{FF2B5EF4-FFF2-40B4-BE49-F238E27FC236}">
                <a16:creationId xmlns:a16="http://schemas.microsoft.com/office/drawing/2014/main" id="{7C0FA424-A48A-CF54-1E39-F189DCF80AA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96875" y="1337023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One of your most valuable resources in college is time</a:t>
            </a:r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What typically fills up your time during the quarter?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r>
              <a:rPr lang="en-US" dirty="0">
                <a:solidFill>
                  <a:schemeClr val="tx1"/>
                </a:solidFill>
              </a:rPr>
              <a:t>Lectures, quiz sections, and attending office hours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r>
              <a:rPr lang="en-US" dirty="0">
                <a:solidFill>
                  <a:schemeClr val="tx1"/>
                </a:solidFill>
              </a:rPr>
              <a:t>Part-time jobs and working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r>
              <a:rPr lang="en-US" dirty="0">
                <a:solidFill>
                  <a:schemeClr val="tx1"/>
                </a:solidFill>
              </a:rPr>
              <a:t>Studying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r>
              <a:rPr lang="en-US" dirty="0">
                <a:solidFill>
                  <a:schemeClr val="tx1"/>
                </a:solidFill>
              </a:rPr>
              <a:t>Extracurricular activities or RSOs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r>
              <a:rPr lang="en-US" dirty="0">
                <a:solidFill>
                  <a:schemeClr val="tx1"/>
                </a:solidFill>
              </a:rPr>
              <a:t>Commuting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r>
              <a:rPr lang="en-US" dirty="0">
                <a:solidFill>
                  <a:schemeClr val="tx1"/>
                </a:solidFill>
              </a:rPr>
              <a:t>Chores at home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r>
              <a:rPr lang="en-US" dirty="0">
                <a:solidFill>
                  <a:schemeClr val="tx1"/>
                </a:solidFill>
              </a:rPr>
              <a:t>Socializing with friends and family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r>
              <a:rPr lang="en-US" dirty="0">
                <a:solidFill>
                  <a:schemeClr val="tx1"/>
                </a:solidFill>
              </a:rPr>
              <a:t>Physical, mental, spiritual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Weekly Time Commitments</a:t>
            </a:r>
            <a:endParaRPr dirty="0"/>
          </a:p>
        </p:txBody>
      </p:sp>
      <p:sp>
        <p:nvSpPr>
          <p:cNvPr id="69" name="Google Shape;69;p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</a:rPr>
              <a:t>Class meeting times and quiz sections</a:t>
            </a:r>
          </a:p>
          <a:p>
            <a:pPr marL="804672" lvl="1" indent="-347472">
              <a:lnSpc>
                <a:spcPct val="100000"/>
              </a:lnSpc>
            </a:pPr>
            <a:endParaRPr sz="1800" dirty="0"/>
          </a:p>
          <a:p>
            <a:pPr marL="347472" lvl="0" indent="-347472">
              <a:lnSpc>
                <a:spcPct val="100000"/>
              </a:lnSpc>
            </a:pPr>
            <a:r>
              <a:rPr lang="en-US" dirty="0">
                <a:solidFill>
                  <a:schemeClr val="tx1"/>
                </a:solidFill>
              </a:rPr>
              <a:t>Family, friends, community, extracurricular commitments</a:t>
            </a:r>
          </a:p>
          <a:p>
            <a:pPr marL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sz="1800" dirty="0"/>
          </a:p>
          <a:p>
            <a:pPr marL="347472" lvl="0" indent="-347472">
              <a:lnSpc>
                <a:spcPct val="100000"/>
              </a:lnSpc>
            </a:pPr>
            <a:r>
              <a:rPr lang="en-US" dirty="0"/>
              <a:t>Physical, mental, social, spiritual activities</a:t>
            </a:r>
          </a:p>
          <a:p>
            <a:pPr marL="804672" lvl="1" indent="-347472">
              <a:lnSpc>
                <a:spcPct val="100000"/>
              </a:lnSpc>
            </a:pPr>
            <a:endParaRPr lang="en-US" sz="1800" dirty="0"/>
          </a:p>
          <a:p>
            <a:pPr marL="347472" lvl="0" indent="-347472">
              <a:lnSpc>
                <a:spcPct val="100000"/>
              </a:lnSpc>
            </a:pPr>
            <a:r>
              <a:rPr lang="en-US" dirty="0"/>
              <a:t>Studying for each of your classes</a:t>
            </a:r>
          </a:p>
          <a:p>
            <a:pPr marL="649224" lvl="1" indent="-283463">
              <a:lnSpc>
                <a:spcPct val="100000"/>
              </a:lnSpc>
              <a:spcBef>
                <a:spcPts val="440"/>
              </a:spcBef>
            </a:pPr>
            <a:r>
              <a:rPr lang="en-US" dirty="0"/>
              <a:t>The number of credits for a course reflects the number of hours the class meets</a:t>
            </a:r>
          </a:p>
          <a:p>
            <a:pPr marL="649224" lvl="1" indent="-283463">
              <a:lnSpc>
                <a:spcPct val="100000"/>
              </a:lnSpc>
              <a:spcBef>
                <a:spcPts val="440"/>
              </a:spcBef>
            </a:pPr>
            <a:r>
              <a:rPr lang="en-US" dirty="0"/>
              <a:t>In general, courses require two hours of homework for every one hour of class</a:t>
            </a:r>
          </a:p>
          <a:p>
            <a:pPr marL="649224" lvl="1" indent="-283463">
              <a:lnSpc>
                <a:spcPct val="100000"/>
              </a:lnSpc>
              <a:spcBef>
                <a:spcPts val="440"/>
              </a:spcBef>
            </a:pPr>
            <a:endParaRPr lang="en-US" sz="1800" dirty="0"/>
          </a:p>
          <a:p>
            <a:pPr marL="347472" lvl="0" indent="-347472">
              <a:lnSpc>
                <a:spcPct val="100000"/>
              </a:lnSpc>
            </a:pPr>
            <a:r>
              <a:rPr lang="en-US" dirty="0"/>
              <a:t>What else is not reflected given your specific situation?</a:t>
            </a:r>
          </a:p>
          <a:p>
            <a:pPr marL="347472" lvl="0" indent="-347472">
              <a:lnSpc>
                <a:spcPct val="100000"/>
              </a:lnSpc>
            </a:pPr>
            <a:endParaRPr lang="en-US" dirty="0"/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dirty="0"/>
          </a:p>
          <a:p>
            <a:pPr marL="365761" lvl="1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None/>
            </a:pPr>
            <a:endParaRPr lang="en-US" dirty="0"/>
          </a:p>
        </p:txBody>
      </p:sp>
      <p:sp>
        <p:nvSpPr>
          <p:cNvPr id="70" name="Google Shape;70;p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4678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Tracking Weekly Time Commitments</a:t>
            </a:r>
            <a:endParaRPr dirty="0"/>
          </a:p>
        </p:txBody>
      </p:sp>
      <p:sp>
        <p:nvSpPr>
          <p:cNvPr id="112" name="Google Shape;112;p3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2" name="Google Shape;69;p2">
            <a:extLst>
              <a:ext uri="{FF2B5EF4-FFF2-40B4-BE49-F238E27FC236}">
                <a16:creationId xmlns:a16="http://schemas.microsoft.com/office/drawing/2014/main" id="{10EB1C12-5465-BD79-A40C-2F559A45B2B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96876" y="1362075"/>
            <a:ext cx="4030524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</a:rPr>
              <a:t>We often don’t realize what takes up our time until we manually track how we use our time</a:t>
            </a:r>
          </a:p>
          <a:p>
            <a:pPr marL="347472" lvl="0" indent="-347472">
              <a:lnSpc>
                <a:spcPct val="100000"/>
              </a:lnSpc>
            </a:pPr>
            <a:endParaRPr lang="en-US" dirty="0">
              <a:solidFill>
                <a:srgbClr val="000000"/>
              </a:solidFill>
            </a:endParaRPr>
          </a:p>
          <a:p>
            <a:pPr marL="347472" lvl="0" indent="-347472"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</a:rPr>
              <a:t>Exercise: Complete the weekly time commitments table</a:t>
            </a:r>
          </a:p>
          <a:p>
            <a:pPr marL="347472" lvl="0" indent="-347472">
              <a:lnSpc>
                <a:spcPct val="100000"/>
              </a:lnSpc>
            </a:pPr>
            <a:endParaRPr lang="en-US" dirty="0">
              <a:solidFill>
                <a:srgbClr val="000000"/>
              </a:solidFill>
            </a:endParaRPr>
          </a:p>
          <a:p>
            <a:pPr marL="347472" lvl="0" indent="-347472"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</a:rPr>
              <a:t>Tip: Use different colors for different activity types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6F003C-1BE9-CA38-ADB5-AFEAB7E85D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400" y="1203842"/>
            <a:ext cx="4030524" cy="535240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Time Management Group Discussion</a:t>
            </a:r>
            <a:endParaRPr dirty="0"/>
          </a:p>
        </p:txBody>
      </p:sp>
      <p:sp>
        <p:nvSpPr>
          <p:cNvPr id="69" name="Google Shape;69;p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/>
              <a:t>Now that you’ve filled out your weekly time commitments, discuss the following in groups for 4-6 minutes: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  <a:p>
            <a:pPr marL="347472" indent="-347472">
              <a:lnSpc>
                <a:spcPct val="100000"/>
              </a:lnSpc>
            </a:pPr>
            <a:r>
              <a:rPr lang="en-US" dirty="0"/>
              <a:t>Does anything surprise you about the way you spend your time?</a:t>
            </a:r>
          </a:p>
          <a:p>
            <a:pPr marL="347472" lvl="0" indent="-347472">
              <a:lnSpc>
                <a:spcPct val="100000"/>
              </a:lnSpc>
            </a:pPr>
            <a:endParaRPr lang="en-US" dirty="0"/>
          </a:p>
          <a:p>
            <a:pPr marL="347472" indent="-347472">
              <a:lnSpc>
                <a:spcPct val="100000"/>
              </a:lnSpc>
            </a:pPr>
            <a:r>
              <a:rPr lang="en-US" dirty="0"/>
              <a:t>What might you change about the way you utilize your time?</a:t>
            </a:r>
          </a:p>
          <a:p>
            <a:pPr marL="347472" lvl="0" indent="-347472">
              <a:lnSpc>
                <a:spcPct val="100000"/>
              </a:lnSpc>
            </a:pPr>
            <a:endParaRPr lang="en-US" dirty="0"/>
          </a:p>
          <a:p>
            <a:pPr marL="347472" indent="-347472">
              <a:lnSpc>
                <a:spcPct val="100000"/>
              </a:lnSpc>
            </a:pPr>
            <a:r>
              <a:rPr lang="en-US" dirty="0"/>
              <a:t>How could you use this time commitments sheet in the future?</a:t>
            </a:r>
          </a:p>
        </p:txBody>
      </p:sp>
      <p:sp>
        <p:nvSpPr>
          <p:cNvPr id="70" name="Google Shape;70;p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23367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Outline</a:t>
            </a:r>
            <a:endParaRPr dirty="0"/>
          </a:p>
        </p:txBody>
      </p:sp>
      <p:sp>
        <p:nvSpPr>
          <p:cNvPr id="69" name="Google Shape;69;p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Time Management</a:t>
            </a:r>
            <a:endParaRPr dirty="0">
              <a:solidFill>
                <a:schemeClr val="tx1"/>
              </a:solidFill>
            </a:endParaRPr>
          </a:p>
          <a:p>
            <a:pPr marL="649224" lvl="1" indent="-283463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r>
              <a:rPr lang="en-US" dirty="0">
                <a:solidFill>
                  <a:schemeClr val="tx1"/>
                </a:solidFill>
              </a:rPr>
              <a:t>Identifying Weekly Time Commitments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b="1" dirty="0">
                <a:solidFill>
                  <a:srgbClr val="4A2A85"/>
                </a:solidFill>
              </a:rPr>
              <a:t>Overview of Numbers in Binary</a:t>
            </a:r>
          </a:p>
          <a:p>
            <a:pPr marL="640080" lvl="1" indent="-283464"/>
            <a:r>
              <a:rPr lang="en-US" b="1" dirty="0">
                <a:solidFill>
                  <a:srgbClr val="4A2A85"/>
                </a:solidFill>
              </a:rPr>
              <a:t>Comparison Between Binary and Decimal</a:t>
            </a:r>
          </a:p>
          <a:p>
            <a:pPr marL="356616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dirty="0">
                <a:solidFill>
                  <a:schemeClr val="tx1"/>
                </a:solidFill>
              </a:rPr>
              <a:t>Boolean Arithmetic</a:t>
            </a: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Addition Operator and Handling Binary Overflow</a:t>
            </a:r>
          </a:p>
          <a:p>
            <a:pPr marL="640080" lvl="1" indent="-283464"/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Circuits for Adding Binary Numbers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Overview of the Half Adder and Full Adder</a:t>
            </a:r>
          </a:p>
        </p:txBody>
      </p:sp>
      <p:sp>
        <p:nvSpPr>
          <p:cNvPr id="70" name="Google Shape;70;p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9486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What is Binary?</a:t>
            </a:r>
            <a:endParaRPr dirty="0"/>
          </a:p>
        </p:txBody>
      </p:sp>
      <p:sp>
        <p:nvSpPr>
          <p:cNvPr id="134" name="Google Shape;134;p8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57186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A </a:t>
            </a:r>
            <a:r>
              <a:rPr lang="en-US" b="1" dirty="0"/>
              <a:t>base n</a:t>
            </a:r>
            <a:r>
              <a:rPr lang="en-US" dirty="0"/>
              <a:t> number system is a system of number representation with 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lang="en-US" dirty="0"/>
              <a:t> </a:t>
            </a:r>
            <a:r>
              <a:rPr lang="en-US" b="1" dirty="0"/>
              <a:t>symbols</a:t>
            </a:r>
          </a:p>
          <a:p>
            <a:pPr marL="804672" lvl="1" indent="-347472">
              <a:spcBef>
                <a:spcPts val="440"/>
              </a:spcBef>
              <a:buSzPts val="2080"/>
              <a:buFont typeface="Noto Sans Symbols"/>
              <a:buChar char="❖"/>
            </a:pPr>
            <a:endParaRPr sz="16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Decimal system is a </a:t>
            </a:r>
            <a:r>
              <a:rPr lang="en-US" b="1" dirty="0"/>
              <a:t>base 10</a:t>
            </a:r>
            <a:r>
              <a:rPr lang="en-US" dirty="0"/>
              <a:t> number system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Base 10 symbols: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0, 1, 2, 3, 4, 5, 6, 7, 8, 9 </a:t>
            </a:r>
            <a:r>
              <a:rPr lang="en-US" dirty="0">
                <a:latin typeface="Calibri" panose="020F0502020204030204" pitchFamily="34" charset="0"/>
                <a:ea typeface="Cambria Math"/>
                <a:cs typeface="Calibri" panose="020F0502020204030204" pitchFamily="34" charset="0"/>
                <a:sym typeface="Cambria Math"/>
              </a:rPr>
              <a:t>(each called a </a:t>
            </a:r>
            <a:r>
              <a:rPr lang="en-US" b="1" dirty="0">
                <a:latin typeface="Calibri" panose="020F0502020204030204" pitchFamily="34" charset="0"/>
                <a:ea typeface="Cambria Math"/>
                <a:cs typeface="Calibri" panose="020F0502020204030204" pitchFamily="34" charset="0"/>
                <a:sym typeface="Cambria Math"/>
              </a:rPr>
              <a:t>digit</a:t>
            </a:r>
            <a:r>
              <a:rPr lang="en-US" dirty="0">
                <a:latin typeface="Calibri" panose="020F0502020204030204" pitchFamily="34" charset="0"/>
                <a:ea typeface="Cambria Math"/>
                <a:cs typeface="Calibri" panose="020F0502020204030204" pitchFamily="34" charset="0"/>
                <a:sym typeface="Cambria Math"/>
              </a:rPr>
              <a:t>)</a:t>
            </a:r>
            <a:endParaRPr dirty="0">
              <a:latin typeface="Calibri" panose="020F0502020204030204" pitchFamily="34" charset="0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Increase a number by moving to the next greatest symbol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Add another digit when we run out of symbols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sz="16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Binary is a </a:t>
            </a:r>
            <a:r>
              <a:rPr lang="en-US" b="1" dirty="0"/>
              <a:t>base 2 </a:t>
            </a:r>
            <a:r>
              <a:rPr lang="en-US" dirty="0"/>
              <a:t>number system</a:t>
            </a:r>
            <a:endParaRPr dirty="0"/>
          </a:p>
          <a:p>
            <a:pPr marL="699516" lvl="1" indent="-342900"/>
            <a:r>
              <a:rPr lang="en-US" dirty="0"/>
              <a:t>Base 2 symbols: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0, 1 </a:t>
            </a:r>
            <a:r>
              <a:rPr lang="en-US" dirty="0">
                <a:latin typeface="Calibri" panose="020F0502020204030204" pitchFamily="34" charset="0"/>
                <a:ea typeface="Cambria Math"/>
                <a:cs typeface="Calibri" panose="020F0502020204030204" pitchFamily="34" charset="0"/>
                <a:sym typeface="Cambria Math"/>
              </a:rPr>
              <a:t>(each called a </a:t>
            </a:r>
            <a:r>
              <a:rPr lang="en-US" b="1" dirty="0">
                <a:latin typeface="Calibri" panose="020F0502020204030204" pitchFamily="34" charset="0"/>
                <a:ea typeface="Cambria Math"/>
                <a:cs typeface="Calibri" panose="020F0502020204030204" pitchFamily="34" charset="0"/>
                <a:sym typeface="Cambria Math"/>
              </a:rPr>
              <a:t>bit</a:t>
            </a:r>
            <a:r>
              <a:rPr lang="en-US" dirty="0">
                <a:latin typeface="Calibri" panose="020F0502020204030204" pitchFamily="34" charset="0"/>
                <a:ea typeface="Cambria Math"/>
                <a:cs typeface="Calibri" panose="020F0502020204030204" pitchFamily="34" charset="0"/>
                <a:sym typeface="Cambria Math"/>
              </a:rPr>
              <a:t>)</a:t>
            </a:r>
            <a:endParaRPr lang="en-US"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Often prefixed with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0b</a:t>
            </a:r>
            <a:r>
              <a:rPr lang="en-US" dirty="0"/>
              <a:t> (e.g.,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0b1101</a:t>
            </a:r>
            <a:r>
              <a:rPr lang="en-US" dirty="0"/>
              <a:t>,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0b10</a:t>
            </a:r>
            <a:r>
              <a:rPr lang="en-US" dirty="0"/>
              <a:t>)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/>
              <a:t>Least-significant bit (LSB): </a:t>
            </a:r>
            <a:r>
              <a:rPr lang="en-US" dirty="0"/>
              <a:t>Lowest-order position of a binary value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/>
              <a:t>Most-significant bit (MSB): </a:t>
            </a:r>
            <a:r>
              <a:rPr lang="en-US" dirty="0"/>
              <a:t>Highest-order position of a binary value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35" name="Google Shape;135;p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webextension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webextensions/_rels/webextension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webextensions/webextension1.xml><?xml version="1.0" encoding="utf-8"?>
<we:webextension xmlns:we="http://schemas.microsoft.com/office/webextensions/webextension/2010/11" id="{59E80138-114C-F140-9EC1-BA33E2693218}">
  <we:reference id="WA104218073" version="2.1.0.0" store="en-US" storeType="OMEX"/>
  <we:alternateReferences/>
  <we:properties>
    <we:property name="Microsoft.Office.CampaignId" value="&quot;none&quot;"/>
    <we:property name="appSlideData" value="{&quot;slideId&quot;:256,&quot;confidenceLevel&quot;:2}"/>
    <we:property name="url" value="&quot;multiple_choice_poll/XOga2H4IlV1ZBrpGeXySw&quot;"/>
  </we:properties>
  <we:bindings/>
  <we:snapshot xmlns:r="http://schemas.openxmlformats.org/officeDocument/2006/relationships" r:embed="rId1"/>
</we:webextension>
</file>

<file path=ppt/webextensions/webextension2.xml><?xml version="1.0" encoding="utf-8"?>
<we:webextension xmlns:we="http://schemas.microsoft.com/office/webextensions/webextension/2010/11" id="{2CA453CB-F5D7-0E4C-9213-A6F8531DB819}">
  <we:reference id="WA104218073" version="2.1.0.0" store="en-US" storeType="OMEX"/>
  <we:alternateReferences/>
  <we:properties>
    <we:property name="Microsoft.Office.CampaignId" value="&quot;none&quot;"/>
    <we:property name="appSlideData" value="{&quot;slideId&quot;:256,&quot;confidenceLevel&quot;:2}"/>
    <we:property name="url" value="&quot;multiple_choice_poll/feDLZUlwCHiHssViUFDMe&quot;"/>
  </we:properties>
  <we:bindings/>
  <we:snapshot xmlns:r="http://schemas.openxmlformats.org/officeDocument/2006/relationships" r:embed="rId1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1786</Words>
  <Application>Microsoft Macintosh PowerPoint</Application>
  <PresentationFormat>On-screen Show (4:3)</PresentationFormat>
  <Paragraphs>604</Paragraphs>
  <Slides>32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Noto Sans Symbols</vt:lpstr>
      <vt:lpstr>Arial</vt:lpstr>
      <vt:lpstr>Calibri</vt:lpstr>
      <vt:lpstr>Cambria Math</vt:lpstr>
      <vt:lpstr>Consolas</vt:lpstr>
      <vt:lpstr>Courier New</vt:lpstr>
      <vt:lpstr>Times New Roman</vt:lpstr>
      <vt:lpstr>UWTheme-333-Sp18</vt:lpstr>
      <vt:lpstr>Time Management &amp; Boolean Arithmetic</vt:lpstr>
      <vt:lpstr>Project 2 Check-in</vt:lpstr>
      <vt:lpstr>Lecture Outline</vt:lpstr>
      <vt:lpstr>Time Management</vt:lpstr>
      <vt:lpstr>Weekly Time Commitments</vt:lpstr>
      <vt:lpstr>Tracking Weekly Time Commitments</vt:lpstr>
      <vt:lpstr>Time Management Group Discussion</vt:lpstr>
      <vt:lpstr>Lecture Outline</vt:lpstr>
      <vt:lpstr>What is Binary?</vt:lpstr>
      <vt:lpstr>Representing Numbers in Base 2</vt:lpstr>
      <vt:lpstr>Binary vs. Decimal</vt:lpstr>
      <vt:lpstr>PowerPoint Presentation</vt:lpstr>
      <vt:lpstr>Lecture Outline</vt:lpstr>
      <vt:lpstr>Roadmap: Boolean Arithmetic</vt:lpstr>
      <vt:lpstr>Binary Addition</vt:lpstr>
      <vt:lpstr>Case Study: Decimal Addition</vt:lpstr>
      <vt:lpstr>Binary Addition</vt:lpstr>
      <vt:lpstr>Binary Overflow</vt:lpstr>
      <vt:lpstr>Binary Overflow</vt:lpstr>
      <vt:lpstr>Lecture Outline</vt:lpstr>
      <vt:lpstr>Half Adder</vt:lpstr>
      <vt:lpstr>Half Adder Example</vt:lpstr>
      <vt:lpstr>Half Adder Example</vt:lpstr>
      <vt:lpstr>Half Adder Group Work</vt:lpstr>
      <vt:lpstr>Half Adder Example</vt:lpstr>
      <vt:lpstr>Full Adder</vt:lpstr>
      <vt:lpstr>Full Adder</vt:lpstr>
      <vt:lpstr>Full Adder Truth Table</vt:lpstr>
      <vt:lpstr>PowerPoint Presentation</vt:lpstr>
      <vt:lpstr>Full Adder Truth Table</vt:lpstr>
      <vt:lpstr>Multi-Bit Adder</vt:lpstr>
      <vt:lpstr>Lecture 3 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Boolean Arithmetic, Time Management</dc:title>
  <dc:creator>Aaron Johnston</dc:creator>
  <cp:lastModifiedBy>Eric Fan</cp:lastModifiedBy>
  <cp:revision>281</cp:revision>
  <dcterms:created xsi:type="dcterms:W3CDTF">2018-03-28T08:00:24Z</dcterms:created>
  <dcterms:modified xsi:type="dcterms:W3CDTF">2024-01-08T19:33:24Z</dcterms:modified>
</cp:coreProperties>
</file>